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3"/>
  </p:notesMasterIdLst>
  <p:sldIdLst>
    <p:sldId id="256" r:id="rId2"/>
    <p:sldId id="258" r:id="rId3"/>
    <p:sldId id="259" r:id="rId4"/>
    <p:sldId id="304" r:id="rId5"/>
    <p:sldId id="261" r:id="rId6"/>
    <p:sldId id="305" r:id="rId7"/>
    <p:sldId id="306" r:id="rId8"/>
    <p:sldId id="260" r:id="rId9"/>
    <p:sldId id="307" r:id="rId10"/>
    <p:sldId id="264" r:id="rId11"/>
    <p:sldId id="308" r:id="rId12"/>
    <p:sldId id="309" r:id="rId13"/>
    <p:sldId id="310" r:id="rId14"/>
    <p:sldId id="311" r:id="rId15"/>
    <p:sldId id="312" r:id="rId16"/>
    <p:sldId id="313" r:id="rId17"/>
    <p:sldId id="314" r:id="rId18"/>
    <p:sldId id="315" r:id="rId19"/>
    <p:sldId id="316" r:id="rId20"/>
    <p:sldId id="318" r:id="rId21"/>
    <p:sldId id="317" r:id="rId22"/>
    <p:sldId id="319" r:id="rId23"/>
    <p:sldId id="320" r:id="rId24"/>
    <p:sldId id="321" r:id="rId25"/>
    <p:sldId id="322" r:id="rId26"/>
    <p:sldId id="323" r:id="rId27"/>
    <p:sldId id="325" r:id="rId28"/>
    <p:sldId id="324"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266" r:id="rId52"/>
  </p:sldIdLst>
  <p:sldSz cx="9144000" cy="5143500" type="screen16x9"/>
  <p:notesSz cx="6858000" cy="9144000"/>
  <p:embeddedFontLst>
    <p:embeddedFont>
      <p:font typeface="Anaheim" panose="020B0604020202020204" charset="0"/>
      <p:regular r:id="rId54"/>
      <p:bold r:id="rId55"/>
    </p:embeddedFont>
    <p:embeddedFont>
      <p:font typeface="Zen Dots"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B09842-3A1D-4E47-AB26-F970CBFF6229}">
  <a:tblStyle styleId="{A3B09842-3A1D-4E47-AB26-F970CBFF62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74" y="-84"/>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15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75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774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69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397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59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651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89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5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1d9017b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1d9017b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116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068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527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497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71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11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957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606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595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57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589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743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267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386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055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71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205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110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534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0983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e0d68fe5e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e0d68fe5e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835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1608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1449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480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0588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1541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7251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958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8123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1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395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e0d68fe5e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e0d68fe5e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408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29d2a63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29d2a63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68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763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887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5">
  <p:cSld name="CAPTION_ONLY_1">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grpSp>
        <p:nvGrpSpPr>
          <p:cNvPr id="204" name="Google Shape;204;p5"/>
          <p:cNvGrpSpPr/>
          <p:nvPr/>
        </p:nvGrpSpPr>
        <p:grpSpPr>
          <a:xfrm rot="-955960">
            <a:off x="6784480" y="1444921"/>
            <a:ext cx="1597432" cy="1754779"/>
            <a:chOff x="453638" y="2044550"/>
            <a:chExt cx="2348725" cy="2580075"/>
          </a:xfrm>
        </p:grpSpPr>
        <p:sp>
          <p:nvSpPr>
            <p:cNvPr id="205" name="Google Shape;205;p5"/>
            <p:cNvSpPr/>
            <p:nvPr/>
          </p:nvSpPr>
          <p:spPr>
            <a:xfrm>
              <a:off x="1978763" y="3581000"/>
              <a:ext cx="283125" cy="611275"/>
            </a:xfrm>
            <a:custGeom>
              <a:avLst/>
              <a:gdLst/>
              <a:ahLst/>
              <a:cxnLst/>
              <a:rect l="l" t="t" r="r" b="b"/>
              <a:pathLst>
                <a:path w="11325" h="24451" extrusionOk="0">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70463" y="2129550"/>
              <a:ext cx="1719150" cy="2495075"/>
            </a:xfrm>
            <a:custGeom>
              <a:avLst/>
              <a:gdLst/>
              <a:ahLst/>
              <a:cxnLst/>
              <a:rect l="l" t="t" r="r" b="b"/>
              <a:pathLst>
                <a:path w="68766" h="99803" extrusionOk="0">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453638" y="2044550"/>
              <a:ext cx="1577950" cy="1992025"/>
            </a:xfrm>
            <a:custGeom>
              <a:avLst/>
              <a:gdLst/>
              <a:ahLst/>
              <a:cxnLst/>
              <a:rect l="l" t="t" r="r" b="b"/>
              <a:pathLst>
                <a:path w="63118" h="79681" extrusionOk="0">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814813" y="2092400"/>
              <a:ext cx="594475" cy="1037250"/>
            </a:xfrm>
            <a:custGeom>
              <a:avLst/>
              <a:gdLst/>
              <a:ahLst/>
              <a:cxnLst/>
              <a:rect l="l" t="t" r="r" b="b"/>
              <a:pathLst>
                <a:path w="23779" h="41490" extrusionOk="0">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1667188" y="3815950"/>
              <a:ext cx="166000" cy="201525"/>
            </a:xfrm>
            <a:custGeom>
              <a:avLst/>
              <a:gdLst/>
              <a:ahLst/>
              <a:cxnLst/>
              <a:rect l="l" t="t" r="r" b="b"/>
              <a:pathLst>
                <a:path w="6640" h="8061" extrusionOk="0">
                  <a:moveTo>
                    <a:pt x="6639" y="1"/>
                  </a:moveTo>
                  <a:lnTo>
                    <a:pt x="0" y="956"/>
                  </a:lnTo>
                  <a:lnTo>
                    <a:pt x="2487" y="8013"/>
                  </a:lnTo>
                  <a:lnTo>
                    <a:pt x="5177" y="8060"/>
                  </a:lnTo>
                  <a:lnTo>
                    <a:pt x="6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818413" y="3686950"/>
              <a:ext cx="311500" cy="237750"/>
            </a:xfrm>
            <a:custGeom>
              <a:avLst/>
              <a:gdLst/>
              <a:ahLst/>
              <a:cxnLst/>
              <a:rect l="l" t="t" r="r" b="b"/>
              <a:pathLst>
                <a:path w="12460" h="9510" extrusionOk="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1956788" y="3759950"/>
              <a:ext cx="120800" cy="146425"/>
            </a:xfrm>
            <a:custGeom>
              <a:avLst/>
              <a:gdLst/>
              <a:ahLst/>
              <a:cxnLst/>
              <a:rect l="l" t="t" r="r" b="b"/>
              <a:pathLst>
                <a:path w="4832" h="5857" extrusionOk="0">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043963" y="3656850"/>
              <a:ext cx="485200" cy="846875"/>
            </a:xfrm>
            <a:custGeom>
              <a:avLst/>
              <a:gdLst/>
              <a:ahLst/>
              <a:cxnLst/>
              <a:rect l="l" t="t" r="r" b="b"/>
              <a:pathLst>
                <a:path w="19408" h="33875" extrusionOk="0">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1984763" y="3134050"/>
              <a:ext cx="514075" cy="575525"/>
            </a:xfrm>
            <a:custGeom>
              <a:avLst/>
              <a:gdLst/>
              <a:ahLst/>
              <a:cxnLst/>
              <a:rect l="l" t="t" r="r" b="b"/>
              <a:pathLst>
                <a:path w="20563" h="23021" extrusionOk="0">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017688" y="3286050"/>
              <a:ext cx="143275" cy="123050"/>
            </a:xfrm>
            <a:custGeom>
              <a:avLst/>
              <a:gdLst/>
              <a:ahLst/>
              <a:cxnLst/>
              <a:rect l="l" t="t" r="r" b="b"/>
              <a:pathLst>
                <a:path w="5731" h="4922" extrusionOk="0">
                  <a:moveTo>
                    <a:pt x="708" y="1"/>
                  </a:moveTo>
                  <a:lnTo>
                    <a:pt x="1" y="2164"/>
                  </a:lnTo>
                  <a:lnTo>
                    <a:pt x="4305" y="4922"/>
                  </a:lnTo>
                  <a:lnTo>
                    <a:pt x="5730" y="2471"/>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043263" y="3489350"/>
              <a:ext cx="52725" cy="37325"/>
            </a:xfrm>
            <a:custGeom>
              <a:avLst/>
              <a:gdLst/>
              <a:ahLst/>
              <a:cxnLst/>
              <a:rect l="l" t="t" r="r" b="b"/>
              <a:pathLst>
                <a:path w="2109" h="1493" extrusionOk="0">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168588" y="2417475"/>
              <a:ext cx="633775" cy="864125"/>
            </a:xfrm>
            <a:custGeom>
              <a:avLst/>
              <a:gdLst/>
              <a:ahLst/>
              <a:cxnLst/>
              <a:rect l="l" t="t" r="r" b="b"/>
              <a:pathLst>
                <a:path w="25351" h="34565" extrusionOk="0">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168188" y="3231025"/>
              <a:ext cx="272750" cy="426175"/>
            </a:xfrm>
            <a:custGeom>
              <a:avLst/>
              <a:gdLst/>
              <a:ahLst/>
              <a:cxnLst/>
              <a:rect l="l" t="t" r="r" b="b"/>
              <a:pathLst>
                <a:path w="10910" h="17047" extrusionOk="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244713" y="3319575"/>
              <a:ext cx="166300" cy="262000"/>
            </a:xfrm>
            <a:custGeom>
              <a:avLst/>
              <a:gdLst/>
              <a:ahLst/>
              <a:cxnLst/>
              <a:rect l="l" t="t" r="r" b="b"/>
              <a:pathLst>
                <a:path w="6652" h="10480" extrusionOk="0">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334663" y="3359550"/>
              <a:ext cx="47275" cy="42950"/>
            </a:xfrm>
            <a:custGeom>
              <a:avLst/>
              <a:gdLst/>
              <a:ahLst/>
              <a:cxnLst/>
              <a:rect l="l" t="t" r="r" b="b"/>
              <a:pathLst>
                <a:path w="1891" h="1718" extrusionOk="0">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319513" y="3438625"/>
              <a:ext cx="26800" cy="24475"/>
            </a:xfrm>
            <a:custGeom>
              <a:avLst/>
              <a:gdLst/>
              <a:ahLst/>
              <a:cxnLst/>
              <a:rect l="l" t="t" r="r" b="b"/>
              <a:pathLst>
                <a:path w="1072" h="979" extrusionOk="0">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270588" y="3484500"/>
              <a:ext cx="58025" cy="41050"/>
            </a:xfrm>
            <a:custGeom>
              <a:avLst/>
              <a:gdLst/>
              <a:ahLst/>
              <a:cxnLst/>
              <a:rect l="l" t="t" r="r" b="b"/>
              <a:pathLst>
                <a:path w="2321" h="1642" extrusionOk="0">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072263" y="3603325"/>
              <a:ext cx="97025" cy="82275"/>
            </a:xfrm>
            <a:custGeom>
              <a:avLst/>
              <a:gdLst/>
              <a:ahLst/>
              <a:cxnLst/>
              <a:rect l="l" t="t" r="r" b="b"/>
              <a:pathLst>
                <a:path w="3881" h="3291" extrusionOk="0">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753913" y="2583100"/>
              <a:ext cx="538625" cy="473225"/>
            </a:xfrm>
            <a:custGeom>
              <a:avLst/>
              <a:gdLst/>
              <a:ahLst/>
              <a:cxnLst/>
              <a:rect l="l" t="t" r="r" b="b"/>
              <a:pathLst>
                <a:path w="21545" h="18929" extrusionOk="0">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98313" y="2678600"/>
              <a:ext cx="337550" cy="328900"/>
            </a:xfrm>
            <a:custGeom>
              <a:avLst/>
              <a:gdLst/>
              <a:ahLst/>
              <a:cxnLst/>
              <a:rect l="l" t="t" r="r" b="b"/>
              <a:pathLst>
                <a:path w="13502" h="13156" extrusionOk="0">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853363" y="2764700"/>
              <a:ext cx="145025" cy="141375"/>
            </a:xfrm>
            <a:custGeom>
              <a:avLst/>
              <a:gdLst/>
              <a:ahLst/>
              <a:cxnLst/>
              <a:rect l="l" t="t" r="r" b="b"/>
              <a:pathLst>
                <a:path w="5801" h="5655" extrusionOk="0">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55138" y="2044550"/>
              <a:ext cx="1476450" cy="1992025"/>
            </a:xfrm>
            <a:custGeom>
              <a:avLst/>
              <a:gdLst/>
              <a:ahLst/>
              <a:cxnLst/>
              <a:rect l="l" t="t" r="r" b="b"/>
              <a:pathLst>
                <a:path w="59058" h="79681" extrusionOk="0">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9063" y="3280975"/>
              <a:ext cx="130450" cy="107200"/>
            </a:xfrm>
            <a:custGeom>
              <a:avLst/>
              <a:gdLst/>
              <a:ahLst/>
              <a:cxnLst/>
              <a:rect l="l" t="t" r="r" b="b"/>
              <a:pathLst>
                <a:path w="5218" h="4288" extrusionOk="0">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96038" y="2713375"/>
              <a:ext cx="94475" cy="84300"/>
            </a:xfrm>
            <a:custGeom>
              <a:avLst/>
              <a:gdLst/>
              <a:ahLst/>
              <a:cxnLst/>
              <a:rect l="l" t="t" r="r" b="b"/>
              <a:pathLst>
                <a:path w="3779" h="3372" extrusionOk="0">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816788" y="2731925"/>
              <a:ext cx="52975" cy="47250"/>
            </a:xfrm>
            <a:custGeom>
              <a:avLst/>
              <a:gdLst/>
              <a:ahLst/>
              <a:cxnLst/>
              <a:rect l="l" t="t" r="r" b="b"/>
              <a:pathLst>
                <a:path w="2119" h="1890" extrusionOk="0">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2081738" y="2806700"/>
              <a:ext cx="94525" cy="84250"/>
            </a:xfrm>
            <a:custGeom>
              <a:avLst/>
              <a:gdLst/>
              <a:ahLst/>
              <a:cxnLst/>
              <a:rect l="l" t="t" r="r" b="b"/>
              <a:pathLst>
                <a:path w="3781" h="3370" extrusionOk="0">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102538" y="2825175"/>
              <a:ext cx="52975" cy="47250"/>
            </a:xfrm>
            <a:custGeom>
              <a:avLst/>
              <a:gdLst/>
              <a:ahLst/>
              <a:cxnLst/>
              <a:rect l="l" t="t" r="r" b="b"/>
              <a:pathLst>
                <a:path w="2119" h="1890" extrusionOk="0">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990238" y="2285925"/>
              <a:ext cx="94500" cy="84275"/>
            </a:xfrm>
            <a:custGeom>
              <a:avLst/>
              <a:gdLst/>
              <a:ahLst/>
              <a:cxnLst/>
              <a:rect l="l" t="t" r="r" b="b"/>
              <a:pathLst>
                <a:path w="3780" h="3371" extrusionOk="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011013" y="2304450"/>
              <a:ext cx="52950" cy="47225"/>
            </a:xfrm>
            <a:custGeom>
              <a:avLst/>
              <a:gdLst/>
              <a:ahLst/>
              <a:cxnLst/>
              <a:rect l="l" t="t" r="r" b="b"/>
              <a:pathLst>
                <a:path w="2118" h="1889" extrusionOk="0">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532613" y="2067425"/>
              <a:ext cx="94500" cy="84250"/>
            </a:xfrm>
            <a:custGeom>
              <a:avLst/>
              <a:gdLst/>
              <a:ahLst/>
              <a:cxnLst/>
              <a:rect l="l" t="t" r="r" b="b"/>
              <a:pathLst>
                <a:path w="3780" h="3370" extrusionOk="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53413" y="2085975"/>
              <a:ext cx="52950" cy="47250"/>
            </a:xfrm>
            <a:custGeom>
              <a:avLst/>
              <a:gdLst/>
              <a:ahLst/>
              <a:cxnLst/>
              <a:rect l="l" t="t" r="r" b="b"/>
              <a:pathLst>
                <a:path w="2118" h="1890" extrusionOk="0">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633213" y="3885425"/>
              <a:ext cx="94475" cy="84275"/>
            </a:xfrm>
            <a:custGeom>
              <a:avLst/>
              <a:gdLst/>
              <a:ahLst/>
              <a:cxnLst/>
              <a:rect l="l" t="t" r="r" b="b"/>
              <a:pathLst>
                <a:path w="3779" h="3371" extrusionOk="0">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653863" y="3903950"/>
              <a:ext cx="53075" cy="47225"/>
            </a:xfrm>
            <a:custGeom>
              <a:avLst/>
              <a:gdLst/>
              <a:ahLst/>
              <a:cxnLst/>
              <a:rect l="l" t="t" r="r" b="b"/>
              <a:pathLst>
                <a:path w="2123" h="1889" extrusionOk="0">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891488" y="2338175"/>
              <a:ext cx="353350" cy="161300"/>
            </a:xfrm>
            <a:custGeom>
              <a:avLst/>
              <a:gdLst/>
              <a:ahLst/>
              <a:cxnLst/>
              <a:rect l="l" t="t" r="r" b="b"/>
              <a:pathLst>
                <a:path w="14134" h="6452" extrusionOk="0">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941713" y="2374850"/>
              <a:ext cx="33100" cy="47775"/>
            </a:xfrm>
            <a:custGeom>
              <a:avLst/>
              <a:gdLst/>
              <a:ahLst/>
              <a:cxnLst/>
              <a:rect l="l" t="t" r="r" b="b"/>
              <a:pathLst>
                <a:path w="1324" h="1911" extrusionOk="0">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973313" y="2371400"/>
              <a:ext cx="25300" cy="39225"/>
            </a:xfrm>
            <a:custGeom>
              <a:avLst/>
              <a:gdLst/>
              <a:ahLst/>
              <a:cxnLst/>
              <a:rect l="l" t="t" r="r" b="b"/>
              <a:pathLst>
                <a:path w="1012" h="1569" extrusionOk="0">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003813" y="2362850"/>
              <a:ext cx="28525" cy="39300"/>
            </a:xfrm>
            <a:custGeom>
              <a:avLst/>
              <a:gdLst/>
              <a:ahLst/>
              <a:cxnLst/>
              <a:rect l="l" t="t" r="r" b="b"/>
              <a:pathLst>
                <a:path w="1141" h="1572" extrusionOk="0">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328188" y="3391125"/>
              <a:ext cx="94550" cy="84250"/>
            </a:xfrm>
            <a:custGeom>
              <a:avLst/>
              <a:gdLst/>
              <a:ahLst/>
              <a:cxnLst/>
              <a:rect l="l" t="t" r="r" b="b"/>
              <a:pathLst>
                <a:path w="3782" h="3370" extrusionOk="0">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348963" y="3409625"/>
              <a:ext cx="53000" cy="47250"/>
            </a:xfrm>
            <a:custGeom>
              <a:avLst/>
              <a:gdLst/>
              <a:ahLst/>
              <a:cxnLst/>
              <a:rect l="l" t="t" r="r" b="b"/>
              <a:pathLst>
                <a:path w="2120" h="1890" extrusionOk="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5"/>
          <p:cNvGrpSpPr/>
          <p:nvPr/>
        </p:nvGrpSpPr>
        <p:grpSpPr>
          <a:xfrm rot="401786">
            <a:off x="1610189" y="3211662"/>
            <a:ext cx="1039046" cy="1489737"/>
            <a:chOff x="6224263" y="1126225"/>
            <a:chExt cx="1156125" cy="1657600"/>
          </a:xfrm>
        </p:grpSpPr>
        <p:sp>
          <p:nvSpPr>
            <p:cNvPr id="245" name="Google Shape;245;p5"/>
            <p:cNvSpPr/>
            <p:nvPr/>
          </p:nvSpPr>
          <p:spPr>
            <a:xfrm>
              <a:off x="6534363" y="1126225"/>
              <a:ext cx="426675" cy="954650"/>
            </a:xfrm>
            <a:custGeom>
              <a:avLst/>
              <a:gdLst/>
              <a:ahLst/>
              <a:cxnLst/>
              <a:rect l="l" t="t" r="r" b="b"/>
              <a:pathLst>
                <a:path w="17067" h="38186" extrusionOk="0">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6531963" y="1127100"/>
              <a:ext cx="426675" cy="843725"/>
            </a:xfrm>
            <a:custGeom>
              <a:avLst/>
              <a:gdLst/>
              <a:ahLst/>
              <a:cxnLst/>
              <a:rect l="l" t="t" r="r" b="b"/>
              <a:pathLst>
                <a:path w="17067" h="33749" extrusionOk="0">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6502713" y="1907250"/>
              <a:ext cx="491800" cy="65100"/>
            </a:xfrm>
            <a:custGeom>
              <a:avLst/>
              <a:gdLst/>
              <a:ahLst/>
              <a:cxnLst/>
              <a:rect l="l" t="t" r="r" b="b"/>
              <a:pathLst>
                <a:path w="19672" h="2604" extrusionOk="0">
                  <a:moveTo>
                    <a:pt x="0" y="0"/>
                  </a:moveTo>
                  <a:lnTo>
                    <a:pt x="0" y="2604"/>
                  </a:lnTo>
                  <a:lnTo>
                    <a:pt x="19672" y="2604"/>
                  </a:lnTo>
                  <a:lnTo>
                    <a:pt x="19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6601988" y="1445000"/>
              <a:ext cx="122300" cy="472650"/>
            </a:xfrm>
            <a:custGeom>
              <a:avLst/>
              <a:gdLst/>
              <a:ahLst/>
              <a:cxnLst/>
              <a:rect l="l" t="t" r="r" b="b"/>
              <a:pathLst>
                <a:path w="4892" h="18906" extrusionOk="0">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575813" y="1405675"/>
              <a:ext cx="75900" cy="75900"/>
            </a:xfrm>
            <a:custGeom>
              <a:avLst/>
              <a:gdLst/>
              <a:ahLst/>
              <a:cxnLst/>
              <a:rect l="l" t="t" r="r" b="b"/>
              <a:pathLst>
                <a:path w="3036" h="3036" extrusionOk="0">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769038" y="1445975"/>
              <a:ext cx="122300" cy="472625"/>
            </a:xfrm>
            <a:custGeom>
              <a:avLst/>
              <a:gdLst/>
              <a:ahLst/>
              <a:cxnLst/>
              <a:rect l="l" t="t" r="r" b="b"/>
              <a:pathLst>
                <a:path w="4892" h="18905" extrusionOk="0">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841613" y="1406625"/>
              <a:ext cx="75950" cy="75950"/>
            </a:xfrm>
            <a:custGeom>
              <a:avLst/>
              <a:gdLst/>
              <a:ahLst/>
              <a:cxnLst/>
              <a:rect l="l" t="t" r="r" b="b"/>
              <a:pathLst>
                <a:path w="3038" h="3038" extrusionOk="0">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873963" y="1595150"/>
              <a:ext cx="50350" cy="45850"/>
            </a:xfrm>
            <a:custGeom>
              <a:avLst/>
              <a:gdLst/>
              <a:ahLst/>
              <a:cxnLst/>
              <a:rect l="l" t="t" r="r" b="b"/>
              <a:pathLst>
                <a:path w="2014" h="1834" extrusionOk="0">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6883163" y="1281750"/>
              <a:ext cx="40850" cy="251875"/>
            </a:xfrm>
            <a:custGeom>
              <a:avLst/>
              <a:gdLst/>
              <a:ahLst/>
              <a:cxnLst/>
              <a:rect l="l" t="t" r="r" b="b"/>
              <a:pathLst>
                <a:path w="1634" h="10075" extrusionOk="0">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6734838" y="1418750"/>
              <a:ext cx="20775" cy="492350"/>
            </a:xfrm>
            <a:custGeom>
              <a:avLst/>
              <a:gdLst/>
              <a:ahLst/>
              <a:cxnLst/>
              <a:rect l="l" t="t" r="r" b="b"/>
              <a:pathLst>
                <a:path w="831" h="19694" extrusionOk="0">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6705888" y="1349300"/>
              <a:ext cx="78400" cy="71400"/>
            </a:xfrm>
            <a:custGeom>
              <a:avLst/>
              <a:gdLst/>
              <a:ahLst/>
              <a:cxnLst/>
              <a:rect l="l" t="t" r="r" b="b"/>
              <a:pathLst>
                <a:path w="3136" h="2856" extrusionOk="0">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6664838" y="2067725"/>
              <a:ext cx="147350" cy="42575"/>
            </a:xfrm>
            <a:custGeom>
              <a:avLst/>
              <a:gdLst/>
              <a:ahLst/>
              <a:cxnLst/>
              <a:rect l="l" t="t" r="r" b="b"/>
              <a:pathLst>
                <a:path w="5894" h="1703" extrusionOk="0">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6664838" y="2139775"/>
              <a:ext cx="147350" cy="42575"/>
            </a:xfrm>
            <a:custGeom>
              <a:avLst/>
              <a:gdLst/>
              <a:ahLst/>
              <a:cxnLst/>
              <a:rect l="l" t="t" r="r" b="b"/>
              <a:pathLst>
                <a:path w="5894" h="1703" extrusionOk="0">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6389988" y="2164600"/>
              <a:ext cx="699075" cy="231950"/>
            </a:xfrm>
            <a:custGeom>
              <a:avLst/>
              <a:gdLst/>
              <a:ahLst/>
              <a:cxnLst/>
              <a:rect l="l" t="t" r="r" b="b"/>
              <a:pathLst>
                <a:path w="27963" h="9278" extrusionOk="0">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6885563" y="2258875"/>
              <a:ext cx="110450" cy="110450"/>
            </a:xfrm>
            <a:custGeom>
              <a:avLst/>
              <a:gdLst/>
              <a:ahLst/>
              <a:cxnLst/>
              <a:rect l="l" t="t" r="r" b="b"/>
              <a:pathLst>
                <a:path w="4418" h="4418" extrusionOk="0">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6444563" y="2290800"/>
              <a:ext cx="248975" cy="64800"/>
            </a:xfrm>
            <a:custGeom>
              <a:avLst/>
              <a:gdLst/>
              <a:ahLst/>
              <a:cxnLst/>
              <a:rect l="l" t="t" r="r" b="b"/>
              <a:pathLst>
                <a:path w="9959" h="2592" extrusionOk="0">
                  <a:moveTo>
                    <a:pt x="0" y="1"/>
                  </a:moveTo>
                  <a:lnTo>
                    <a:pt x="0" y="2591"/>
                  </a:lnTo>
                  <a:lnTo>
                    <a:pt x="9958" y="2591"/>
                  </a:lnTo>
                  <a:lnTo>
                    <a:pt x="99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6447963" y="2232825"/>
              <a:ext cx="64775" cy="30725"/>
            </a:xfrm>
            <a:custGeom>
              <a:avLst/>
              <a:gdLst/>
              <a:ahLst/>
              <a:cxnLst/>
              <a:rect l="l" t="t" r="r" b="b"/>
              <a:pathLst>
                <a:path w="2591" h="1229" extrusionOk="0">
                  <a:moveTo>
                    <a:pt x="0" y="1"/>
                  </a:moveTo>
                  <a:lnTo>
                    <a:pt x="0" y="1228"/>
                  </a:lnTo>
                  <a:lnTo>
                    <a:pt x="2591" y="122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6363888" y="2251400"/>
              <a:ext cx="233200" cy="229175"/>
            </a:xfrm>
            <a:custGeom>
              <a:avLst/>
              <a:gdLst/>
              <a:ahLst/>
              <a:cxnLst/>
              <a:rect l="l" t="t" r="r" b="b"/>
              <a:pathLst>
                <a:path w="9328" h="9167" extrusionOk="0">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298888" y="2559200"/>
              <a:ext cx="78825" cy="77800"/>
            </a:xfrm>
            <a:custGeom>
              <a:avLst/>
              <a:gdLst/>
              <a:ahLst/>
              <a:cxnLst/>
              <a:rect l="l" t="t" r="r" b="b"/>
              <a:pathLst>
                <a:path w="3153" h="3112" extrusionOk="0">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6276438" y="2640275"/>
              <a:ext cx="105700" cy="10225"/>
            </a:xfrm>
            <a:custGeom>
              <a:avLst/>
              <a:gdLst/>
              <a:ahLst/>
              <a:cxnLst/>
              <a:rect l="l" t="t" r="r" b="b"/>
              <a:pathLst>
                <a:path w="4228" h="409" extrusionOk="0">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6312588" y="2647850"/>
              <a:ext cx="78775" cy="77775"/>
            </a:xfrm>
            <a:custGeom>
              <a:avLst/>
              <a:gdLst/>
              <a:ahLst/>
              <a:cxnLst/>
              <a:rect l="l" t="t" r="r" b="b"/>
              <a:pathLst>
                <a:path w="3151" h="3111" extrusionOk="0">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6404338" y="2559200"/>
              <a:ext cx="78725" cy="77800"/>
            </a:xfrm>
            <a:custGeom>
              <a:avLst/>
              <a:gdLst/>
              <a:ahLst/>
              <a:cxnLst/>
              <a:rect l="l" t="t" r="r" b="b"/>
              <a:pathLst>
                <a:path w="3149" h="3112" extrusionOk="0">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402563" y="2640275"/>
              <a:ext cx="105725" cy="10225"/>
            </a:xfrm>
            <a:custGeom>
              <a:avLst/>
              <a:gdLst/>
              <a:ahLst/>
              <a:cxnLst/>
              <a:rect l="l" t="t" r="r" b="b"/>
              <a:pathLst>
                <a:path w="4229" h="409" extrusionOk="0">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6390638" y="2647850"/>
              <a:ext cx="78800" cy="77775"/>
            </a:xfrm>
            <a:custGeom>
              <a:avLst/>
              <a:gdLst/>
              <a:ahLst/>
              <a:cxnLst/>
              <a:rect l="l" t="t" r="r" b="b"/>
              <a:pathLst>
                <a:path w="3152" h="3111" extrusionOk="0">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6388938" y="2643675"/>
              <a:ext cx="10225" cy="105700"/>
            </a:xfrm>
            <a:custGeom>
              <a:avLst/>
              <a:gdLst/>
              <a:ahLst/>
              <a:cxnLst/>
              <a:rect l="l" t="t" r="r" b="b"/>
              <a:pathLst>
                <a:path w="409" h="4228" extrusionOk="0">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6224263" y="2492250"/>
              <a:ext cx="331750" cy="291575"/>
            </a:xfrm>
            <a:custGeom>
              <a:avLst/>
              <a:gdLst/>
              <a:ahLst/>
              <a:cxnLst/>
              <a:rect l="l" t="t" r="r" b="b"/>
              <a:pathLst>
                <a:path w="13270" h="11663" extrusionOk="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6368463" y="2442950"/>
              <a:ext cx="47750" cy="181150"/>
            </a:xfrm>
            <a:custGeom>
              <a:avLst/>
              <a:gdLst/>
              <a:ahLst/>
              <a:cxnLst/>
              <a:rect l="l" t="t" r="r" b="b"/>
              <a:pathLst>
                <a:path w="1910" h="7246" extrusionOk="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6362838" y="2431000"/>
              <a:ext cx="56425" cy="56425"/>
            </a:xfrm>
            <a:custGeom>
              <a:avLst/>
              <a:gdLst/>
              <a:ahLst/>
              <a:cxnLst/>
              <a:rect l="l" t="t" r="r" b="b"/>
              <a:pathLst>
                <a:path w="2257" h="2257" extrusionOk="0">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6361638" y="2604350"/>
              <a:ext cx="63675" cy="63675"/>
            </a:xfrm>
            <a:custGeom>
              <a:avLst/>
              <a:gdLst/>
              <a:ahLst/>
              <a:cxnLst/>
              <a:rect l="l" t="t" r="r" b="b"/>
              <a:pathLst>
                <a:path w="2547" h="2547" extrusionOk="0">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029513" y="2282650"/>
              <a:ext cx="219525" cy="215750"/>
            </a:xfrm>
            <a:custGeom>
              <a:avLst/>
              <a:gdLst/>
              <a:ahLst/>
              <a:cxnLst/>
              <a:rect l="l" t="t" r="r" b="b"/>
              <a:pathLst>
                <a:path w="8781" h="8630" extrusionOk="0">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235988" y="2572400"/>
              <a:ext cx="74125" cy="73225"/>
            </a:xfrm>
            <a:custGeom>
              <a:avLst/>
              <a:gdLst/>
              <a:ahLst/>
              <a:cxnLst/>
              <a:rect l="l" t="t" r="r" b="b"/>
              <a:pathLst>
                <a:path w="2965" h="2929" extrusionOk="0">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31838" y="2648675"/>
              <a:ext cx="99575" cy="9700"/>
            </a:xfrm>
            <a:custGeom>
              <a:avLst/>
              <a:gdLst/>
              <a:ahLst/>
              <a:cxnLst/>
              <a:rect l="l" t="t" r="r" b="b"/>
              <a:pathLst>
                <a:path w="3983" h="388" extrusionOk="0">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223163" y="2655875"/>
              <a:ext cx="74150" cy="73200"/>
            </a:xfrm>
            <a:custGeom>
              <a:avLst/>
              <a:gdLst/>
              <a:ahLst/>
              <a:cxnLst/>
              <a:rect l="l" t="t" r="r" b="b"/>
              <a:pathLst>
                <a:path w="2966" h="2928" extrusionOk="0">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136788" y="2572400"/>
              <a:ext cx="74175" cy="73225"/>
            </a:xfrm>
            <a:custGeom>
              <a:avLst/>
              <a:gdLst/>
              <a:ahLst/>
              <a:cxnLst/>
              <a:rect l="l" t="t" r="r" b="b"/>
              <a:pathLst>
                <a:path w="2967" h="2929" extrusionOk="0">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113038" y="2648675"/>
              <a:ext cx="99550" cy="9700"/>
            </a:xfrm>
            <a:custGeom>
              <a:avLst/>
              <a:gdLst/>
              <a:ahLst/>
              <a:cxnLst/>
              <a:rect l="l" t="t" r="r" b="b"/>
              <a:pathLst>
                <a:path w="3982" h="388" extrusionOk="0">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149638" y="2655875"/>
              <a:ext cx="74125" cy="73200"/>
            </a:xfrm>
            <a:custGeom>
              <a:avLst/>
              <a:gdLst/>
              <a:ahLst/>
              <a:cxnLst/>
              <a:rect l="l" t="t" r="r" b="b"/>
              <a:pathLst>
                <a:path w="2965" h="2928" extrusionOk="0">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215788" y="2651875"/>
              <a:ext cx="9675" cy="99575"/>
            </a:xfrm>
            <a:custGeom>
              <a:avLst/>
              <a:gdLst/>
              <a:ahLst/>
              <a:cxnLst/>
              <a:rect l="l" t="t" r="r" b="b"/>
              <a:pathLst>
                <a:path w="387" h="3983" extrusionOk="0">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068138" y="2509350"/>
              <a:ext cx="312250" cy="274450"/>
            </a:xfrm>
            <a:custGeom>
              <a:avLst/>
              <a:gdLst/>
              <a:ahLst/>
              <a:cxnLst/>
              <a:rect l="l" t="t" r="r" b="b"/>
              <a:pathLst>
                <a:path w="12490" h="10978" extrusionOk="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199738" y="2462975"/>
              <a:ext cx="44975" cy="170525"/>
            </a:xfrm>
            <a:custGeom>
              <a:avLst/>
              <a:gdLst/>
              <a:ahLst/>
              <a:cxnLst/>
              <a:rect l="l" t="t" r="r" b="b"/>
              <a:pathLst>
                <a:path w="1799" h="6821" extrusionOk="0">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7196838" y="2451700"/>
              <a:ext cx="53125" cy="53125"/>
            </a:xfrm>
            <a:custGeom>
              <a:avLst/>
              <a:gdLst/>
              <a:ahLst/>
              <a:cxnLst/>
              <a:rect l="l" t="t" r="r" b="b"/>
              <a:pathLst>
                <a:path w="2125" h="2125" extrusionOk="0">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7191188" y="2614900"/>
              <a:ext cx="59925" cy="59925"/>
            </a:xfrm>
            <a:custGeom>
              <a:avLst/>
              <a:gdLst/>
              <a:ahLst/>
              <a:cxnLst/>
              <a:rect l="l" t="t" r="r" b="b"/>
              <a:pathLst>
                <a:path w="2397" h="2397" extrusionOk="0">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6769013" y="2248025"/>
              <a:ext cx="39325" cy="198775"/>
            </a:xfrm>
            <a:custGeom>
              <a:avLst/>
              <a:gdLst/>
              <a:ahLst/>
              <a:cxnLst/>
              <a:rect l="l" t="t" r="r" b="b"/>
              <a:pathLst>
                <a:path w="1573" h="7951" extrusionOk="0">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6695038" y="2559200"/>
              <a:ext cx="78750" cy="77800"/>
            </a:xfrm>
            <a:custGeom>
              <a:avLst/>
              <a:gdLst/>
              <a:ahLst/>
              <a:cxnLst/>
              <a:rect l="l" t="t" r="r" b="b"/>
              <a:pathLst>
                <a:path w="3150" h="3112" extrusionOk="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6672513" y="2640275"/>
              <a:ext cx="105700" cy="10225"/>
            </a:xfrm>
            <a:custGeom>
              <a:avLst/>
              <a:gdLst/>
              <a:ahLst/>
              <a:cxnLst/>
              <a:rect l="l" t="t" r="r" b="b"/>
              <a:pathLst>
                <a:path w="4228" h="409" extrusionOk="0">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6708663" y="2647850"/>
              <a:ext cx="78775" cy="77775"/>
            </a:xfrm>
            <a:custGeom>
              <a:avLst/>
              <a:gdLst/>
              <a:ahLst/>
              <a:cxnLst/>
              <a:rect l="l" t="t" r="r" b="b"/>
              <a:pathLst>
                <a:path w="3151" h="3111" extrusionOk="0">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6800413" y="2559200"/>
              <a:ext cx="78775" cy="77800"/>
            </a:xfrm>
            <a:custGeom>
              <a:avLst/>
              <a:gdLst/>
              <a:ahLst/>
              <a:cxnLst/>
              <a:rect l="l" t="t" r="r" b="b"/>
              <a:pathLst>
                <a:path w="3151" h="3112" extrusionOk="0">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6798688" y="2640275"/>
              <a:ext cx="105700" cy="10225"/>
            </a:xfrm>
            <a:custGeom>
              <a:avLst/>
              <a:gdLst/>
              <a:ahLst/>
              <a:cxnLst/>
              <a:rect l="l" t="t" r="r" b="b"/>
              <a:pathLst>
                <a:path w="4228" h="409" extrusionOk="0">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6786788" y="2647850"/>
              <a:ext cx="78775" cy="77775"/>
            </a:xfrm>
            <a:custGeom>
              <a:avLst/>
              <a:gdLst/>
              <a:ahLst/>
              <a:cxnLst/>
              <a:rect l="l" t="t" r="r" b="b"/>
              <a:pathLst>
                <a:path w="3151" h="3111" extrusionOk="0">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6785063" y="2643675"/>
              <a:ext cx="10225" cy="105700"/>
            </a:xfrm>
            <a:custGeom>
              <a:avLst/>
              <a:gdLst/>
              <a:ahLst/>
              <a:cxnLst/>
              <a:rect l="l" t="t" r="r" b="b"/>
              <a:pathLst>
                <a:path w="409" h="4228" extrusionOk="0">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6620363" y="2492250"/>
              <a:ext cx="331775" cy="291575"/>
            </a:xfrm>
            <a:custGeom>
              <a:avLst/>
              <a:gdLst/>
              <a:ahLst/>
              <a:cxnLst/>
              <a:rect l="l" t="t" r="r" b="b"/>
              <a:pathLst>
                <a:path w="13271" h="11663" extrusionOk="0">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6764538" y="2442950"/>
              <a:ext cx="47775" cy="181150"/>
            </a:xfrm>
            <a:custGeom>
              <a:avLst/>
              <a:gdLst/>
              <a:ahLst/>
              <a:cxnLst/>
              <a:rect l="l" t="t" r="r" b="b"/>
              <a:pathLst>
                <a:path w="1911" h="7246" extrusionOk="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6758963" y="2431000"/>
              <a:ext cx="56450" cy="56425"/>
            </a:xfrm>
            <a:custGeom>
              <a:avLst/>
              <a:gdLst/>
              <a:ahLst/>
              <a:cxnLst/>
              <a:rect l="l" t="t" r="r" b="b"/>
              <a:pathLst>
                <a:path w="2258" h="2257" extrusionOk="0">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6757713" y="2604350"/>
              <a:ext cx="63675" cy="63675"/>
            </a:xfrm>
            <a:custGeom>
              <a:avLst/>
              <a:gdLst/>
              <a:ahLst/>
              <a:cxnLst/>
              <a:rect l="l" t="t" r="r" b="b"/>
              <a:pathLst>
                <a:path w="2547" h="2547" extrusionOk="0">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6579038" y="1203475"/>
              <a:ext cx="66775" cy="51825"/>
            </a:xfrm>
            <a:custGeom>
              <a:avLst/>
              <a:gdLst/>
              <a:ahLst/>
              <a:cxnLst/>
              <a:rect l="l" t="t" r="r" b="b"/>
              <a:pathLst>
                <a:path w="2671" h="2073" extrusionOk="0">
                  <a:moveTo>
                    <a:pt x="1336" y="0"/>
                  </a:moveTo>
                  <a:cubicBezTo>
                    <a:pt x="2" y="2"/>
                    <a:pt x="0" y="2073"/>
                    <a:pt x="1336" y="2073"/>
                  </a:cubicBezTo>
                  <a:cubicBezTo>
                    <a:pt x="2668" y="2073"/>
                    <a:pt x="2671"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6665963" y="1249275"/>
              <a:ext cx="50100" cy="38900"/>
            </a:xfrm>
            <a:custGeom>
              <a:avLst/>
              <a:gdLst/>
              <a:ahLst/>
              <a:cxnLst/>
              <a:rect l="l" t="t" r="r" b="b"/>
              <a:pathLst>
                <a:path w="2004" h="1556" extrusionOk="0">
                  <a:moveTo>
                    <a:pt x="1002" y="1"/>
                  </a:moveTo>
                  <a:cubicBezTo>
                    <a:pt x="2" y="1"/>
                    <a:pt x="1" y="1556"/>
                    <a:pt x="1002" y="1556"/>
                  </a:cubicBezTo>
                  <a:cubicBezTo>
                    <a:pt x="2002" y="1556"/>
                    <a:pt x="2004" y="1"/>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6873263" y="2047225"/>
              <a:ext cx="45975" cy="38825"/>
            </a:xfrm>
            <a:custGeom>
              <a:avLst/>
              <a:gdLst/>
              <a:ahLst/>
              <a:cxnLst/>
              <a:rect l="l" t="t" r="r" b="b"/>
              <a:pathLst>
                <a:path w="1839" h="1553" extrusionOk="0">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1" name="Google Shape;301;p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02" name="Google Shape;302;p5"/>
          <p:cNvGrpSpPr/>
          <p:nvPr/>
        </p:nvGrpSpPr>
        <p:grpSpPr>
          <a:xfrm>
            <a:off x="372025" y="321975"/>
            <a:ext cx="8400000" cy="4503300"/>
            <a:chOff x="372025" y="321975"/>
            <a:chExt cx="8400000" cy="4503300"/>
          </a:xfrm>
        </p:grpSpPr>
        <p:grpSp>
          <p:nvGrpSpPr>
            <p:cNvPr id="303" name="Google Shape;303;p5"/>
            <p:cNvGrpSpPr/>
            <p:nvPr/>
          </p:nvGrpSpPr>
          <p:grpSpPr>
            <a:xfrm>
              <a:off x="372025" y="321975"/>
              <a:ext cx="8400000" cy="4503300"/>
              <a:chOff x="372025" y="321975"/>
              <a:chExt cx="8400000" cy="4503300"/>
            </a:xfrm>
          </p:grpSpPr>
          <p:sp>
            <p:nvSpPr>
              <p:cNvPr id="304" name="Google Shape;304;p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5"/>
              <p:cNvGrpSpPr/>
              <p:nvPr/>
            </p:nvGrpSpPr>
            <p:grpSpPr>
              <a:xfrm>
                <a:off x="372025" y="321975"/>
                <a:ext cx="8400000" cy="4499700"/>
                <a:chOff x="372025" y="321975"/>
                <a:chExt cx="8400000" cy="4499700"/>
              </a:xfrm>
            </p:grpSpPr>
            <p:sp>
              <p:nvSpPr>
                <p:cNvPr id="306" name="Google Shape;306;p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13" name="Google Shape;313;p5"/>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14" name="Google Shape;314;p5"/>
          <p:cNvSpPr txBox="1">
            <a:spLocks noGrp="1"/>
          </p:cNvSpPr>
          <p:nvPr>
            <p:ph type="subTitle" idx="1"/>
          </p:nvPr>
        </p:nvSpPr>
        <p:spPr>
          <a:xfrm>
            <a:off x="1359525" y="1645625"/>
            <a:ext cx="2907600" cy="46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a:endParaRPr/>
          </a:p>
        </p:txBody>
      </p:sp>
      <p:sp>
        <p:nvSpPr>
          <p:cNvPr id="315" name="Google Shape;315;p5"/>
          <p:cNvSpPr txBox="1">
            <a:spLocks noGrp="1"/>
          </p:cNvSpPr>
          <p:nvPr>
            <p:ph type="subTitle" idx="2"/>
          </p:nvPr>
        </p:nvSpPr>
        <p:spPr>
          <a:xfrm>
            <a:off x="4876875" y="3506050"/>
            <a:ext cx="2907600" cy="46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rtl="0">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a:endParaRPr/>
          </a:p>
        </p:txBody>
      </p:sp>
      <p:sp>
        <p:nvSpPr>
          <p:cNvPr id="316" name="Google Shape;316;p5"/>
          <p:cNvSpPr txBox="1">
            <a:spLocks noGrp="1"/>
          </p:cNvSpPr>
          <p:nvPr>
            <p:ph type="subTitle" idx="3"/>
          </p:nvPr>
        </p:nvSpPr>
        <p:spPr>
          <a:xfrm>
            <a:off x="1359525" y="2108625"/>
            <a:ext cx="2907600" cy="638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7" name="Google Shape;317;p5"/>
          <p:cNvSpPr txBox="1">
            <a:spLocks noGrp="1"/>
          </p:cNvSpPr>
          <p:nvPr>
            <p:ph type="subTitle" idx="4"/>
          </p:nvPr>
        </p:nvSpPr>
        <p:spPr>
          <a:xfrm>
            <a:off x="4876875" y="3969050"/>
            <a:ext cx="2907600" cy="638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8" name="Google Shape;318;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7"/>
        <p:cNvGrpSpPr/>
        <p:nvPr/>
      </p:nvGrpSpPr>
      <p:grpSpPr>
        <a:xfrm>
          <a:off x="0" y="0"/>
          <a:ext cx="0" cy="0"/>
          <a:chOff x="0" y="0"/>
          <a:chExt cx="0" cy="0"/>
        </a:xfrm>
      </p:grpSpPr>
      <p:pic>
        <p:nvPicPr>
          <p:cNvPr id="588" name="Google Shape;588;p13"/>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589" name="Google Shape;589;p13"/>
          <p:cNvGrpSpPr/>
          <p:nvPr/>
        </p:nvGrpSpPr>
        <p:grpSpPr>
          <a:xfrm>
            <a:off x="372025" y="321975"/>
            <a:ext cx="8400000" cy="4503300"/>
            <a:chOff x="372025" y="321975"/>
            <a:chExt cx="8400000" cy="4503300"/>
          </a:xfrm>
        </p:grpSpPr>
        <p:sp>
          <p:nvSpPr>
            <p:cNvPr id="590" name="Google Shape;590;p1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13"/>
            <p:cNvGrpSpPr/>
            <p:nvPr/>
          </p:nvGrpSpPr>
          <p:grpSpPr>
            <a:xfrm>
              <a:off x="372025" y="321975"/>
              <a:ext cx="8400000" cy="4499700"/>
              <a:chOff x="372025" y="321975"/>
              <a:chExt cx="8400000" cy="4499700"/>
            </a:xfrm>
          </p:grpSpPr>
          <p:sp>
            <p:nvSpPr>
              <p:cNvPr id="592" name="Google Shape;592;p1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 name="Google Shape;598;p13"/>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sp>
        <p:nvSpPr>
          <p:cNvPr id="599" name="Google Shape;599;p13"/>
          <p:cNvSpPr txBox="1">
            <a:spLocks noGrp="1"/>
          </p:cNvSpPr>
          <p:nvPr>
            <p:ph type="title"/>
          </p:nvPr>
        </p:nvSpPr>
        <p:spPr>
          <a:xfrm>
            <a:off x="720000" y="1264700"/>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0" name="Google Shape;600;p13"/>
          <p:cNvSpPr txBox="1">
            <a:spLocks noGrp="1"/>
          </p:cNvSpPr>
          <p:nvPr>
            <p:ph type="title" idx="2" hasCustomPrompt="1"/>
          </p:nvPr>
        </p:nvSpPr>
        <p:spPr>
          <a:xfrm>
            <a:off x="1781100" y="1046825"/>
            <a:ext cx="1275300" cy="2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1" name="Google Shape;601;p13"/>
          <p:cNvSpPr txBox="1">
            <a:spLocks noGrp="1"/>
          </p:cNvSpPr>
          <p:nvPr>
            <p:ph type="subTitle" idx="1"/>
          </p:nvPr>
        </p:nvSpPr>
        <p:spPr>
          <a:xfrm>
            <a:off x="720000" y="1792400"/>
            <a:ext cx="2336400" cy="646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02" name="Google Shape;602;p13"/>
          <p:cNvSpPr txBox="1">
            <a:spLocks noGrp="1"/>
          </p:cNvSpPr>
          <p:nvPr>
            <p:ph type="title" idx="3"/>
          </p:nvPr>
        </p:nvSpPr>
        <p:spPr>
          <a:xfrm>
            <a:off x="3403800" y="1264700"/>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3" name="Google Shape;603;p13"/>
          <p:cNvSpPr txBox="1">
            <a:spLocks noGrp="1"/>
          </p:cNvSpPr>
          <p:nvPr>
            <p:ph type="title" idx="4" hasCustomPrompt="1"/>
          </p:nvPr>
        </p:nvSpPr>
        <p:spPr>
          <a:xfrm>
            <a:off x="4464900" y="1046825"/>
            <a:ext cx="1275300" cy="2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4" name="Google Shape;604;p13"/>
          <p:cNvSpPr txBox="1">
            <a:spLocks noGrp="1"/>
          </p:cNvSpPr>
          <p:nvPr>
            <p:ph type="subTitle" idx="5"/>
          </p:nvPr>
        </p:nvSpPr>
        <p:spPr>
          <a:xfrm>
            <a:off x="3403800" y="1792400"/>
            <a:ext cx="2336400" cy="646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05" name="Google Shape;605;p13"/>
          <p:cNvSpPr txBox="1">
            <a:spLocks noGrp="1"/>
          </p:cNvSpPr>
          <p:nvPr>
            <p:ph type="title" idx="6"/>
          </p:nvPr>
        </p:nvSpPr>
        <p:spPr>
          <a:xfrm>
            <a:off x="6087600" y="1264700"/>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6" name="Google Shape;606;p13"/>
          <p:cNvSpPr txBox="1">
            <a:spLocks noGrp="1"/>
          </p:cNvSpPr>
          <p:nvPr>
            <p:ph type="title" idx="7" hasCustomPrompt="1"/>
          </p:nvPr>
        </p:nvSpPr>
        <p:spPr>
          <a:xfrm>
            <a:off x="7148700" y="1046825"/>
            <a:ext cx="1275300" cy="2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7" name="Google Shape;607;p13"/>
          <p:cNvSpPr txBox="1">
            <a:spLocks noGrp="1"/>
          </p:cNvSpPr>
          <p:nvPr>
            <p:ph type="subTitle" idx="8"/>
          </p:nvPr>
        </p:nvSpPr>
        <p:spPr>
          <a:xfrm>
            <a:off x="6087600" y="1792400"/>
            <a:ext cx="2336400" cy="646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08" name="Google Shape;608;p13"/>
          <p:cNvSpPr txBox="1">
            <a:spLocks noGrp="1"/>
          </p:cNvSpPr>
          <p:nvPr>
            <p:ph type="title" idx="9"/>
          </p:nvPr>
        </p:nvSpPr>
        <p:spPr>
          <a:xfrm>
            <a:off x="720000" y="3155075"/>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9" name="Google Shape;609;p13"/>
          <p:cNvSpPr txBox="1">
            <a:spLocks noGrp="1"/>
          </p:cNvSpPr>
          <p:nvPr>
            <p:ph type="title" idx="13" hasCustomPrompt="1"/>
          </p:nvPr>
        </p:nvSpPr>
        <p:spPr>
          <a:xfrm>
            <a:off x="1781100" y="2937200"/>
            <a:ext cx="1275300" cy="2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0" name="Google Shape;610;p13"/>
          <p:cNvSpPr txBox="1">
            <a:spLocks noGrp="1"/>
          </p:cNvSpPr>
          <p:nvPr>
            <p:ph type="subTitle" idx="14"/>
          </p:nvPr>
        </p:nvSpPr>
        <p:spPr>
          <a:xfrm>
            <a:off x="720000" y="3682800"/>
            <a:ext cx="2336400" cy="646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11" name="Google Shape;611;p13"/>
          <p:cNvSpPr txBox="1">
            <a:spLocks noGrp="1"/>
          </p:cNvSpPr>
          <p:nvPr>
            <p:ph type="title" idx="15"/>
          </p:nvPr>
        </p:nvSpPr>
        <p:spPr>
          <a:xfrm>
            <a:off x="3403800" y="3155075"/>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2" name="Google Shape;612;p13"/>
          <p:cNvSpPr txBox="1">
            <a:spLocks noGrp="1"/>
          </p:cNvSpPr>
          <p:nvPr>
            <p:ph type="title" idx="16" hasCustomPrompt="1"/>
          </p:nvPr>
        </p:nvSpPr>
        <p:spPr>
          <a:xfrm>
            <a:off x="4464900" y="2937200"/>
            <a:ext cx="1275300" cy="2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3" name="Google Shape;613;p13"/>
          <p:cNvSpPr txBox="1">
            <a:spLocks noGrp="1"/>
          </p:cNvSpPr>
          <p:nvPr>
            <p:ph type="subTitle" idx="17"/>
          </p:nvPr>
        </p:nvSpPr>
        <p:spPr>
          <a:xfrm>
            <a:off x="3403800" y="3682800"/>
            <a:ext cx="2336400" cy="646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14" name="Google Shape;614;p13"/>
          <p:cNvSpPr txBox="1">
            <a:spLocks noGrp="1"/>
          </p:cNvSpPr>
          <p:nvPr>
            <p:ph type="title" idx="18"/>
          </p:nvPr>
        </p:nvSpPr>
        <p:spPr>
          <a:xfrm>
            <a:off x="6087600" y="3155075"/>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5" name="Google Shape;615;p13"/>
          <p:cNvSpPr txBox="1">
            <a:spLocks noGrp="1"/>
          </p:cNvSpPr>
          <p:nvPr>
            <p:ph type="title" idx="19" hasCustomPrompt="1"/>
          </p:nvPr>
        </p:nvSpPr>
        <p:spPr>
          <a:xfrm>
            <a:off x="7148700" y="2937200"/>
            <a:ext cx="1275300" cy="2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6" name="Google Shape;616;p13"/>
          <p:cNvSpPr txBox="1">
            <a:spLocks noGrp="1"/>
          </p:cNvSpPr>
          <p:nvPr>
            <p:ph type="subTitle" idx="20"/>
          </p:nvPr>
        </p:nvSpPr>
        <p:spPr>
          <a:xfrm>
            <a:off x="6087600" y="3682800"/>
            <a:ext cx="2336400" cy="646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HEADER_1">
    <p:bg>
      <p:bgPr>
        <a:solidFill>
          <a:schemeClr val="accent4"/>
        </a:solidFill>
        <a:effectLst/>
      </p:bgPr>
    </p:bg>
    <p:spTree>
      <p:nvGrpSpPr>
        <p:cNvPr id="1"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5"/>
          <p:cNvGrpSpPr/>
          <p:nvPr/>
        </p:nvGrpSpPr>
        <p:grpSpPr>
          <a:xfrm rot="10800000" flipH="1">
            <a:off x="371330" y="539955"/>
            <a:ext cx="8400431" cy="7674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5"/>
          <p:cNvSpPr txBox="1">
            <a:spLocks noGrp="1"/>
          </p:cNvSpPr>
          <p:nvPr>
            <p:ph type="subTitle" idx="1"/>
          </p:nvPr>
        </p:nvSpPr>
        <p:spPr>
          <a:xfrm>
            <a:off x="2369750" y="3096300"/>
            <a:ext cx="4404600" cy="6159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15"/>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818"/>
        <p:cNvGrpSpPr/>
        <p:nvPr/>
      </p:nvGrpSpPr>
      <p:grpSpPr>
        <a:xfrm>
          <a:off x="0" y="0"/>
          <a:ext cx="0" cy="0"/>
          <a:chOff x="0" y="0"/>
          <a:chExt cx="0" cy="0"/>
        </a:xfrm>
      </p:grpSpPr>
      <p:pic>
        <p:nvPicPr>
          <p:cNvPr id="819" name="Google Shape;819;p1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20" name="Google Shape;820;p17"/>
          <p:cNvGrpSpPr/>
          <p:nvPr/>
        </p:nvGrpSpPr>
        <p:grpSpPr>
          <a:xfrm>
            <a:off x="372025" y="321975"/>
            <a:ext cx="8400000" cy="4503300"/>
            <a:chOff x="372025" y="321975"/>
            <a:chExt cx="8400000" cy="4503300"/>
          </a:xfrm>
        </p:grpSpPr>
        <p:grpSp>
          <p:nvGrpSpPr>
            <p:cNvPr id="821" name="Google Shape;821;p17"/>
            <p:cNvGrpSpPr/>
            <p:nvPr/>
          </p:nvGrpSpPr>
          <p:grpSpPr>
            <a:xfrm>
              <a:off x="372025" y="321975"/>
              <a:ext cx="8400000" cy="4503300"/>
              <a:chOff x="372025" y="321975"/>
              <a:chExt cx="8400000" cy="4503300"/>
            </a:xfrm>
          </p:grpSpPr>
          <p:sp>
            <p:nvSpPr>
              <p:cNvPr id="822" name="Google Shape;822;p1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17"/>
              <p:cNvGrpSpPr/>
              <p:nvPr/>
            </p:nvGrpSpPr>
            <p:grpSpPr>
              <a:xfrm>
                <a:off x="372025" y="321975"/>
                <a:ext cx="8400000" cy="4499700"/>
                <a:chOff x="372025" y="321975"/>
                <a:chExt cx="8400000" cy="4499700"/>
              </a:xfrm>
            </p:grpSpPr>
            <p:sp>
              <p:nvSpPr>
                <p:cNvPr id="824" name="Google Shape;824;p1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1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31" name="Google Shape;831;p1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832" name="Google Shape;832;p17"/>
          <p:cNvSpPr txBox="1">
            <a:spLocks noGrp="1"/>
          </p:cNvSpPr>
          <p:nvPr>
            <p:ph type="subTitle" idx="1"/>
          </p:nvPr>
        </p:nvSpPr>
        <p:spPr>
          <a:xfrm>
            <a:off x="1272075" y="2229875"/>
            <a:ext cx="3201000" cy="1717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833" name="Google Shape;833;p17"/>
          <p:cNvSpPr txBox="1">
            <a:spLocks noGrp="1"/>
          </p:cNvSpPr>
          <p:nvPr>
            <p:ph type="subTitle" idx="2"/>
          </p:nvPr>
        </p:nvSpPr>
        <p:spPr>
          <a:xfrm>
            <a:off x="4964325" y="2654613"/>
            <a:ext cx="2907600" cy="863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4" name="Google Shape;834;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1" r:id="rId7"/>
    <p:sldLayoutId id="2147483663" r:id="rId8"/>
    <p:sldLayoutId id="2147483670" r:id="rId9"/>
    <p:sldLayoutId id="2147483671" r:id="rId10"/>
    <p:sldLayoutId id="2147483672"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50" y="660958"/>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a:t>Gaara</a:t>
            </a:r>
            <a:br>
              <a:rPr lang="en" dirty="0"/>
            </a:br>
            <a:r>
              <a:rPr lang="en" sz="1400" dirty="0">
                <a:solidFill>
                  <a:schemeClr val="dk2"/>
                </a:solidFill>
              </a:rPr>
              <a:t>Penetration Testing &amp; Ethical Hacking</a:t>
            </a:r>
            <a:br>
              <a:rPr lang="en" sz="1400" dirty="0">
                <a:solidFill>
                  <a:schemeClr val="dk2"/>
                </a:solidFill>
              </a:rPr>
            </a:br>
            <a:r>
              <a:rPr lang="en" sz="1400" dirty="0">
                <a:solidFill>
                  <a:schemeClr val="dk2"/>
                </a:solidFill>
              </a:rPr>
              <a:t>2023/2024</a:t>
            </a:r>
            <a:endParaRPr sz="1400" dirty="0">
              <a:solidFill>
                <a:schemeClr val="dk2"/>
              </a:solidFill>
              <a:latin typeface="Zen Dots"/>
              <a:ea typeface="Zen Dots"/>
              <a:cs typeface="Zen Dots"/>
              <a:sym typeface="Zen Dots"/>
            </a:endParaRPr>
          </a:p>
        </p:txBody>
      </p:sp>
      <p:sp>
        <p:nvSpPr>
          <p:cNvPr id="1262" name="Google Shape;1262;p32"/>
          <p:cNvSpPr txBox="1">
            <a:spLocks noGrp="1"/>
          </p:cNvSpPr>
          <p:nvPr>
            <p:ph type="subTitle" idx="1"/>
          </p:nvPr>
        </p:nvSpPr>
        <p:spPr>
          <a:xfrm>
            <a:off x="2904750" y="3522921"/>
            <a:ext cx="3334500" cy="5741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Alessandro Aquino</a:t>
            </a:r>
          </a:p>
          <a:p>
            <a:pPr marL="0" lvl="0" indent="0" algn="ctr" rtl="0">
              <a:spcBef>
                <a:spcPts val="0"/>
              </a:spcBef>
              <a:spcAft>
                <a:spcPts val="0"/>
              </a:spcAft>
              <a:buNone/>
            </a:pPr>
            <a:r>
              <a:rPr lang="it-IT" dirty="0"/>
              <a:t>M</a:t>
            </a:r>
            <a:r>
              <a:rPr lang="en" dirty="0"/>
              <a:t>at. 0522501563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7" name="CasellaDiTesto 6">
            <a:extLst>
              <a:ext uri="{FF2B5EF4-FFF2-40B4-BE49-F238E27FC236}">
                <a16:creationId xmlns:a16="http://schemas.microsoft.com/office/drawing/2014/main" id="{791C6AF6-B7FB-92FF-BD07-5761C6C71FA4}"/>
              </a:ext>
            </a:extLst>
          </p:cNvPr>
          <p:cNvSpPr txBox="1"/>
          <p:nvPr/>
        </p:nvSpPr>
        <p:spPr>
          <a:xfrm>
            <a:off x="567600" y="1186525"/>
            <a:ext cx="8576400" cy="3262432"/>
          </a:xfrm>
          <a:prstGeom prst="rect">
            <a:avLst/>
          </a:prstGeom>
          <a:noFill/>
        </p:spPr>
        <p:txBody>
          <a:bodyPr wrap="square">
            <a:spAutoFit/>
          </a:bodyPr>
          <a:lstStyle/>
          <a:p>
            <a:pPr marL="0" lvl="0" indent="0" algn="l" rtl="0">
              <a:spcBef>
                <a:spcPts val="0"/>
              </a:spcBef>
              <a:spcAft>
                <a:spcPts val="0"/>
              </a:spcAft>
              <a:buNone/>
            </a:pPr>
            <a:r>
              <a:rPr lang="it-IT" sz="3200" dirty="0">
                <a:solidFill>
                  <a:schemeClr val="bg2"/>
                </a:solidFill>
              </a:rPr>
              <a:t>Sono stati utilizzati diversi strumenti tra cui:</a:t>
            </a:r>
          </a:p>
          <a:p>
            <a:pPr marL="0" lvl="0" indent="0" algn="l" rtl="0">
              <a:spcBef>
                <a:spcPts val="0"/>
              </a:spcBef>
              <a:spcAft>
                <a:spcPts val="0"/>
              </a:spcAft>
              <a:buNone/>
            </a:pPr>
            <a:r>
              <a:rPr lang="it-IT" dirty="0">
                <a:solidFill>
                  <a:schemeClr val="bg2"/>
                </a:solidFill>
              </a:rPr>
              <a:t> </a:t>
            </a:r>
          </a:p>
          <a:p>
            <a:pPr marL="285750" lvl="0" indent="-285750" algn="l" rtl="0">
              <a:spcBef>
                <a:spcPts val="0"/>
              </a:spcBef>
              <a:spcAft>
                <a:spcPts val="0"/>
              </a:spcAft>
              <a:buFont typeface="Arial" panose="020B0604020202020204" pitchFamily="34" charset="0"/>
              <a:buChar char="•"/>
            </a:pPr>
            <a:r>
              <a:rPr lang="it-IT" sz="3200" dirty="0" err="1">
                <a:solidFill>
                  <a:schemeClr val="bg2"/>
                </a:solidFill>
              </a:rPr>
              <a:t>Nmap</a:t>
            </a:r>
            <a:endParaRPr lang="it-IT" sz="3200" dirty="0">
              <a:solidFill>
                <a:schemeClr val="bg2"/>
              </a:solidFill>
            </a:endParaRPr>
          </a:p>
          <a:p>
            <a:pPr marL="285750" lvl="0" indent="-285750" algn="l" rtl="0">
              <a:spcBef>
                <a:spcPts val="0"/>
              </a:spcBef>
              <a:spcAft>
                <a:spcPts val="0"/>
              </a:spcAft>
              <a:buFont typeface="Arial" panose="020B0604020202020204" pitchFamily="34" charset="0"/>
              <a:buChar char="•"/>
            </a:pPr>
            <a:r>
              <a:rPr lang="it-IT" sz="3200" dirty="0">
                <a:solidFill>
                  <a:schemeClr val="bg2"/>
                </a:solidFill>
              </a:rPr>
              <a:t>Arp-</a:t>
            </a:r>
            <a:r>
              <a:rPr lang="it-IT" sz="3200" dirty="0" err="1">
                <a:solidFill>
                  <a:schemeClr val="bg2"/>
                </a:solidFill>
              </a:rPr>
              <a:t>scan</a:t>
            </a:r>
            <a:endParaRPr lang="it-IT" sz="3200" dirty="0">
              <a:solidFill>
                <a:schemeClr val="bg2"/>
              </a:solidFill>
            </a:endParaRPr>
          </a:p>
          <a:p>
            <a:pPr marL="285750" lvl="0" indent="-285750" algn="l" rtl="0">
              <a:spcBef>
                <a:spcPts val="0"/>
              </a:spcBef>
              <a:spcAft>
                <a:spcPts val="0"/>
              </a:spcAft>
              <a:buFont typeface="Arial" panose="020B0604020202020204" pitchFamily="34" charset="0"/>
              <a:buChar char="•"/>
            </a:pPr>
            <a:r>
              <a:rPr lang="it-IT" sz="3200" dirty="0" err="1">
                <a:solidFill>
                  <a:schemeClr val="bg2"/>
                </a:solidFill>
              </a:rPr>
              <a:t>Netdiscover</a:t>
            </a:r>
            <a:endParaRPr lang="it-IT" sz="3200" dirty="0">
              <a:solidFill>
                <a:schemeClr val="bg2"/>
              </a:solidFill>
            </a:endParaRPr>
          </a:p>
          <a:p>
            <a:pPr marL="285750" lvl="0" indent="-285750" algn="l" rtl="0">
              <a:spcBef>
                <a:spcPts val="0"/>
              </a:spcBef>
              <a:spcAft>
                <a:spcPts val="0"/>
              </a:spcAft>
              <a:buFont typeface="Arial" panose="020B0604020202020204" pitchFamily="34" charset="0"/>
              <a:buChar char="•"/>
            </a:pPr>
            <a:r>
              <a:rPr lang="it-IT" sz="3200" dirty="0" err="1">
                <a:solidFill>
                  <a:schemeClr val="bg2"/>
                </a:solidFill>
              </a:rPr>
              <a:t>nping</a:t>
            </a:r>
            <a:endParaRPr lang="it-IT" sz="3200" dirty="0">
              <a:solidFill>
                <a:schemeClr val="bg2"/>
              </a:solidFill>
            </a:endParaRPr>
          </a:p>
          <a:p>
            <a:pPr marL="285750" lvl="0" indent="-285750" algn="l" rtl="0">
              <a:spcBef>
                <a:spcPts val="0"/>
              </a:spcBef>
              <a:spcAft>
                <a:spcPts val="0"/>
              </a:spcAft>
              <a:buFont typeface="Arial" panose="020B0604020202020204" pitchFamily="34" charset="0"/>
              <a:buChar char="•"/>
            </a:pPr>
            <a:r>
              <a:rPr lang="it-IT" sz="3200" dirty="0">
                <a:solidFill>
                  <a:schemeClr val="bg2"/>
                </a:solidFill>
              </a:rPr>
              <a:t>p0f</a:t>
            </a:r>
            <a:endParaRPr lang="en-US" sz="3200" dirty="0">
              <a:solidFill>
                <a:schemeClr val="bg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err="1">
                <a:solidFill>
                  <a:schemeClr val="lt2"/>
                </a:solidFill>
              </a:rPr>
              <a:t>Nmap</a:t>
            </a:r>
            <a:endParaRPr lang="it-IT" sz="2000" dirty="0"/>
          </a:p>
        </p:txBody>
      </p:sp>
      <p:pic>
        <p:nvPicPr>
          <p:cNvPr id="9" name="Immagine 8" descr="Immagine che contiene testo, schermata, Carattere&#10;&#10;Descrizione generata automaticamente">
            <a:extLst>
              <a:ext uri="{FF2B5EF4-FFF2-40B4-BE49-F238E27FC236}">
                <a16:creationId xmlns:a16="http://schemas.microsoft.com/office/drawing/2014/main" id="{498B6886-1446-B3C5-EE6B-2FE829457BBD}"/>
              </a:ext>
            </a:extLst>
          </p:cNvPr>
          <p:cNvPicPr>
            <a:picLocks noChangeAspect="1"/>
          </p:cNvPicPr>
          <p:nvPr/>
        </p:nvPicPr>
        <p:blipFill>
          <a:blip r:embed="rId3"/>
          <a:stretch>
            <a:fillRect/>
          </a:stretch>
        </p:blipFill>
        <p:spPr>
          <a:xfrm>
            <a:off x="1883782" y="2032008"/>
            <a:ext cx="5890824" cy="1900818"/>
          </a:xfrm>
          <a:prstGeom prst="rect">
            <a:avLst/>
          </a:prstGeom>
        </p:spPr>
      </p:pic>
    </p:spTree>
    <p:extLst>
      <p:ext uri="{BB962C8B-B14F-4D97-AF65-F5344CB8AC3E}">
        <p14:creationId xmlns:p14="http://schemas.microsoft.com/office/powerpoint/2010/main" val="958667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Arp-</a:t>
            </a:r>
            <a:r>
              <a:rPr lang="it-IT" sz="2000" dirty="0" err="1">
                <a:solidFill>
                  <a:schemeClr val="lt2"/>
                </a:solidFill>
              </a:rPr>
              <a:t>scan</a:t>
            </a:r>
            <a:endParaRPr lang="it-IT" sz="2000" dirty="0"/>
          </a:p>
        </p:txBody>
      </p:sp>
      <p:pic>
        <p:nvPicPr>
          <p:cNvPr id="3" name="Immagine 2" descr="Immagine che contiene testo, schermata, Carattere&#10;&#10;Descrizione generata automaticamente">
            <a:extLst>
              <a:ext uri="{FF2B5EF4-FFF2-40B4-BE49-F238E27FC236}">
                <a16:creationId xmlns:a16="http://schemas.microsoft.com/office/drawing/2014/main" id="{221805AB-E150-1844-6758-9682615497EC}"/>
              </a:ext>
            </a:extLst>
          </p:cNvPr>
          <p:cNvPicPr>
            <a:picLocks noChangeAspect="1"/>
          </p:cNvPicPr>
          <p:nvPr/>
        </p:nvPicPr>
        <p:blipFill>
          <a:blip r:embed="rId3"/>
          <a:stretch>
            <a:fillRect/>
          </a:stretch>
        </p:blipFill>
        <p:spPr>
          <a:xfrm>
            <a:off x="1547390" y="2036036"/>
            <a:ext cx="6049219" cy="2124371"/>
          </a:xfrm>
          <a:prstGeom prst="rect">
            <a:avLst/>
          </a:prstGeom>
        </p:spPr>
      </p:pic>
    </p:spTree>
    <p:extLst>
      <p:ext uri="{BB962C8B-B14F-4D97-AF65-F5344CB8AC3E}">
        <p14:creationId xmlns:p14="http://schemas.microsoft.com/office/powerpoint/2010/main" val="2677521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err="1">
                <a:solidFill>
                  <a:schemeClr val="lt2"/>
                </a:solidFill>
              </a:rPr>
              <a:t>Netdiscover</a:t>
            </a:r>
            <a:endParaRPr lang="it-IT" sz="2000" dirty="0"/>
          </a:p>
        </p:txBody>
      </p:sp>
      <p:pic>
        <p:nvPicPr>
          <p:cNvPr id="4" name="Immagine 3" descr="Immagine che contiene testo, Carattere, schermata&#10;&#10;Descrizione generata automaticamente">
            <a:extLst>
              <a:ext uri="{FF2B5EF4-FFF2-40B4-BE49-F238E27FC236}">
                <a16:creationId xmlns:a16="http://schemas.microsoft.com/office/drawing/2014/main" id="{F5C2012B-8B7B-B0BB-569E-F48699417579}"/>
              </a:ext>
            </a:extLst>
          </p:cNvPr>
          <p:cNvPicPr>
            <a:picLocks noChangeAspect="1"/>
          </p:cNvPicPr>
          <p:nvPr/>
        </p:nvPicPr>
        <p:blipFill>
          <a:blip r:embed="rId3"/>
          <a:stretch>
            <a:fillRect/>
          </a:stretch>
        </p:blipFill>
        <p:spPr>
          <a:xfrm>
            <a:off x="994863" y="2095829"/>
            <a:ext cx="7154273" cy="1943371"/>
          </a:xfrm>
          <a:prstGeom prst="rect">
            <a:avLst/>
          </a:prstGeom>
        </p:spPr>
      </p:pic>
    </p:spTree>
    <p:extLst>
      <p:ext uri="{BB962C8B-B14F-4D97-AF65-F5344CB8AC3E}">
        <p14:creationId xmlns:p14="http://schemas.microsoft.com/office/powerpoint/2010/main" val="950197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err="1">
                <a:solidFill>
                  <a:schemeClr val="lt2"/>
                </a:solidFill>
              </a:rPr>
              <a:t>Nping</a:t>
            </a:r>
            <a:endParaRPr lang="it-IT" sz="2000" dirty="0"/>
          </a:p>
        </p:txBody>
      </p:sp>
      <p:pic>
        <p:nvPicPr>
          <p:cNvPr id="3" name="Immagine 2" descr="Immagine che contiene testo, schermata, Carattere&#10;&#10;Descrizione generata automaticamente">
            <a:extLst>
              <a:ext uri="{FF2B5EF4-FFF2-40B4-BE49-F238E27FC236}">
                <a16:creationId xmlns:a16="http://schemas.microsoft.com/office/drawing/2014/main" id="{17A01D9C-BFD2-4C93-F923-0742C79FDDA0}"/>
              </a:ext>
            </a:extLst>
          </p:cNvPr>
          <p:cNvPicPr>
            <a:picLocks noChangeAspect="1"/>
          </p:cNvPicPr>
          <p:nvPr/>
        </p:nvPicPr>
        <p:blipFill>
          <a:blip r:embed="rId3"/>
          <a:stretch>
            <a:fillRect/>
          </a:stretch>
        </p:blipFill>
        <p:spPr>
          <a:xfrm>
            <a:off x="1114599" y="2217239"/>
            <a:ext cx="6914801" cy="1622467"/>
          </a:xfrm>
          <a:prstGeom prst="rect">
            <a:avLst/>
          </a:prstGeom>
        </p:spPr>
      </p:pic>
      <p:sp>
        <p:nvSpPr>
          <p:cNvPr id="10" name="CasellaDiTesto 9">
            <a:extLst>
              <a:ext uri="{FF2B5EF4-FFF2-40B4-BE49-F238E27FC236}">
                <a16:creationId xmlns:a16="http://schemas.microsoft.com/office/drawing/2014/main" id="{E5875F6C-6877-AB93-0806-06660CD1DE37}"/>
              </a:ext>
            </a:extLst>
          </p:cNvPr>
          <p:cNvSpPr txBox="1"/>
          <p:nvPr/>
        </p:nvSpPr>
        <p:spPr>
          <a:xfrm>
            <a:off x="3109632" y="3839706"/>
            <a:ext cx="4572000" cy="307777"/>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Esecuzione parziale di </a:t>
            </a:r>
            <a:r>
              <a:rPr lang="it-IT" dirty="0" err="1">
                <a:solidFill>
                  <a:schemeClr val="bg2"/>
                </a:solidFill>
              </a:rPr>
              <a:t>nping</a:t>
            </a:r>
            <a:endParaRPr lang="en-US" dirty="0">
              <a:solidFill>
                <a:schemeClr val="bg2"/>
              </a:solidFill>
            </a:endParaRPr>
          </a:p>
        </p:txBody>
      </p:sp>
    </p:spTree>
    <p:extLst>
      <p:ext uri="{BB962C8B-B14F-4D97-AF65-F5344CB8AC3E}">
        <p14:creationId xmlns:p14="http://schemas.microsoft.com/office/powerpoint/2010/main" val="3628283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err="1">
                <a:solidFill>
                  <a:schemeClr val="lt2"/>
                </a:solidFill>
              </a:rPr>
              <a:t>Nping</a:t>
            </a:r>
            <a:endParaRPr lang="it-IT" sz="2000" dirty="0"/>
          </a:p>
        </p:txBody>
      </p:sp>
      <p:pic>
        <p:nvPicPr>
          <p:cNvPr id="7" name="Immagine 6" descr="Immagine che contiene testo, schermata, menu, Carattere&#10;&#10;Descrizione generata automaticamente">
            <a:extLst>
              <a:ext uri="{FF2B5EF4-FFF2-40B4-BE49-F238E27FC236}">
                <a16:creationId xmlns:a16="http://schemas.microsoft.com/office/drawing/2014/main" id="{C4885460-1ABA-AC03-3B9A-B5B54777EC70}"/>
              </a:ext>
            </a:extLst>
          </p:cNvPr>
          <p:cNvPicPr>
            <a:picLocks noChangeAspect="1"/>
          </p:cNvPicPr>
          <p:nvPr/>
        </p:nvPicPr>
        <p:blipFill>
          <a:blip r:embed="rId3"/>
          <a:stretch>
            <a:fillRect/>
          </a:stretch>
        </p:blipFill>
        <p:spPr>
          <a:xfrm>
            <a:off x="2380717" y="1534905"/>
            <a:ext cx="4382566" cy="2683527"/>
          </a:xfrm>
          <a:prstGeom prst="rect">
            <a:avLst/>
          </a:prstGeom>
        </p:spPr>
      </p:pic>
      <p:pic>
        <p:nvPicPr>
          <p:cNvPr id="9" name="Immagine 8">
            <a:extLst>
              <a:ext uri="{FF2B5EF4-FFF2-40B4-BE49-F238E27FC236}">
                <a16:creationId xmlns:a16="http://schemas.microsoft.com/office/drawing/2014/main" id="{C3FDEF76-F0B3-06B4-DF2C-6AF20E98ADB7}"/>
              </a:ext>
            </a:extLst>
          </p:cNvPr>
          <p:cNvPicPr>
            <a:picLocks noChangeAspect="1"/>
          </p:cNvPicPr>
          <p:nvPr/>
        </p:nvPicPr>
        <p:blipFill>
          <a:blip r:embed="rId4"/>
          <a:stretch>
            <a:fillRect/>
          </a:stretch>
        </p:blipFill>
        <p:spPr>
          <a:xfrm>
            <a:off x="1918917" y="4356642"/>
            <a:ext cx="5306165" cy="323895"/>
          </a:xfrm>
          <a:prstGeom prst="rect">
            <a:avLst/>
          </a:prstGeom>
        </p:spPr>
      </p:pic>
      <p:sp>
        <p:nvSpPr>
          <p:cNvPr id="2" name="CasellaDiTesto 1">
            <a:extLst>
              <a:ext uri="{FF2B5EF4-FFF2-40B4-BE49-F238E27FC236}">
                <a16:creationId xmlns:a16="http://schemas.microsoft.com/office/drawing/2014/main" id="{36C3BECA-628D-C79D-5A5A-F11C1260785B}"/>
              </a:ext>
            </a:extLst>
          </p:cNvPr>
          <p:cNvSpPr txBox="1"/>
          <p:nvPr/>
        </p:nvSpPr>
        <p:spPr>
          <a:xfrm>
            <a:off x="3243744" y="1276040"/>
            <a:ext cx="4572000" cy="307777"/>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Risultato parziale di </a:t>
            </a:r>
            <a:r>
              <a:rPr lang="it-IT" dirty="0" err="1">
                <a:solidFill>
                  <a:schemeClr val="bg2"/>
                </a:solidFill>
              </a:rPr>
              <a:t>nping</a:t>
            </a:r>
            <a:endParaRPr lang="en-US" dirty="0">
              <a:solidFill>
                <a:schemeClr val="bg2"/>
              </a:solidFill>
            </a:endParaRPr>
          </a:p>
        </p:txBody>
      </p:sp>
      <p:sp>
        <p:nvSpPr>
          <p:cNvPr id="4" name="CasellaDiTesto 3">
            <a:extLst>
              <a:ext uri="{FF2B5EF4-FFF2-40B4-BE49-F238E27FC236}">
                <a16:creationId xmlns:a16="http://schemas.microsoft.com/office/drawing/2014/main" id="{87016018-9E66-481C-0AC3-1FC44DE19622}"/>
              </a:ext>
            </a:extLst>
          </p:cNvPr>
          <p:cNvSpPr txBox="1"/>
          <p:nvPr/>
        </p:nvSpPr>
        <p:spPr>
          <a:xfrm>
            <a:off x="7225082" y="4372760"/>
            <a:ext cx="2008861" cy="276999"/>
          </a:xfrm>
          <a:prstGeom prst="rect">
            <a:avLst/>
          </a:prstGeom>
          <a:noFill/>
        </p:spPr>
        <p:txBody>
          <a:bodyPr wrap="square">
            <a:spAutoFit/>
          </a:bodyPr>
          <a:lstStyle/>
          <a:p>
            <a:pPr marL="0" lvl="0" indent="0" algn="l" rtl="0">
              <a:spcBef>
                <a:spcPts val="0"/>
              </a:spcBef>
              <a:spcAft>
                <a:spcPts val="0"/>
              </a:spcAft>
              <a:buNone/>
            </a:pPr>
            <a:r>
              <a:rPr lang="it-IT" sz="1200" dirty="0">
                <a:solidFill>
                  <a:schemeClr val="bg2"/>
                </a:solidFill>
              </a:rPr>
              <a:t>Statistiche di </a:t>
            </a:r>
            <a:r>
              <a:rPr lang="it-IT" sz="1200" dirty="0" err="1">
                <a:solidFill>
                  <a:schemeClr val="bg2"/>
                </a:solidFill>
              </a:rPr>
              <a:t>nping</a:t>
            </a:r>
            <a:endParaRPr lang="en-US" sz="1200" dirty="0">
              <a:solidFill>
                <a:schemeClr val="bg2"/>
              </a:solidFill>
            </a:endParaRPr>
          </a:p>
        </p:txBody>
      </p:sp>
    </p:spTree>
    <p:extLst>
      <p:ext uri="{BB962C8B-B14F-4D97-AF65-F5344CB8AC3E}">
        <p14:creationId xmlns:p14="http://schemas.microsoft.com/office/powerpoint/2010/main" val="229160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OS </a:t>
            </a:r>
            <a:r>
              <a:rPr lang="it-IT" sz="2000" dirty="0" err="1">
                <a:solidFill>
                  <a:schemeClr val="lt2"/>
                </a:solidFill>
              </a:rPr>
              <a:t>Fingerprinting</a:t>
            </a:r>
            <a:r>
              <a:rPr lang="it-IT" sz="2000" dirty="0">
                <a:solidFill>
                  <a:schemeClr val="lt2"/>
                </a:solidFill>
              </a:rPr>
              <a:t> con </a:t>
            </a:r>
            <a:r>
              <a:rPr lang="it-IT" sz="2000" dirty="0" err="1">
                <a:solidFill>
                  <a:schemeClr val="lt2"/>
                </a:solidFill>
              </a:rPr>
              <a:t>nmap</a:t>
            </a:r>
            <a:endParaRPr lang="it-IT" sz="2000" dirty="0"/>
          </a:p>
        </p:txBody>
      </p:sp>
      <p:pic>
        <p:nvPicPr>
          <p:cNvPr id="7" name="Immagine 6" descr="Immagine che contiene testo, schermata, Carattere&#10;&#10;Descrizione generata automaticamente">
            <a:extLst>
              <a:ext uri="{FF2B5EF4-FFF2-40B4-BE49-F238E27FC236}">
                <a16:creationId xmlns:a16="http://schemas.microsoft.com/office/drawing/2014/main" id="{DA6FFD44-C38C-8628-BFB6-C75BE449BB26}"/>
              </a:ext>
            </a:extLst>
          </p:cNvPr>
          <p:cNvPicPr>
            <a:picLocks noChangeAspect="1"/>
          </p:cNvPicPr>
          <p:nvPr/>
        </p:nvPicPr>
        <p:blipFill>
          <a:blip r:embed="rId3"/>
          <a:stretch>
            <a:fillRect/>
          </a:stretch>
        </p:blipFill>
        <p:spPr>
          <a:xfrm>
            <a:off x="2052588" y="1972036"/>
            <a:ext cx="5537654" cy="2307356"/>
          </a:xfrm>
          <a:prstGeom prst="rect">
            <a:avLst/>
          </a:prstGeom>
        </p:spPr>
      </p:pic>
    </p:spTree>
    <p:extLst>
      <p:ext uri="{BB962C8B-B14F-4D97-AF65-F5344CB8AC3E}">
        <p14:creationId xmlns:p14="http://schemas.microsoft.com/office/powerpoint/2010/main" val="338573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OS </a:t>
            </a:r>
            <a:r>
              <a:rPr lang="it-IT" sz="2000" dirty="0" err="1">
                <a:solidFill>
                  <a:schemeClr val="lt2"/>
                </a:solidFill>
              </a:rPr>
              <a:t>Fingerprinting</a:t>
            </a:r>
            <a:r>
              <a:rPr lang="it-IT" sz="2000" dirty="0">
                <a:solidFill>
                  <a:schemeClr val="lt2"/>
                </a:solidFill>
              </a:rPr>
              <a:t> passivo con p0f</a:t>
            </a:r>
            <a:endParaRPr lang="it-IT" sz="2000" dirty="0"/>
          </a:p>
        </p:txBody>
      </p:sp>
      <p:sp>
        <p:nvSpPr>
          <p:cNvPr id="2" name="CasellaDiTesto 1">
            <a:extLst>
              <a:ext uri="{FF2B5EF4-FFF2-40B4-BE49-F238E27FC236}">
                <a16:creationId xmlns:a16="http://schemas.microsoft.com/office/drawing/2014/main" id="{C500A014-F4D3-6091-E4AA-AB7F2569FAA5}"/>
              </a:ext>
            </a:extLst>
          </p:cNvPr>
          <p:cNvSpPr txBox="1"/>
          <p:nvPr/>
        </p:nvSpPr>
        <p:spPr>
          <a:xfrm>
            <a:off x="720000" y="1757412"/>
            <a:ext cx="7704000" cy="2031325"/>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P0f si occupa di analizzare il </a:t>
            </a:r>
            <a:r>
              <a:rPr lang="it-IT" dirty="0" err="1">
                <a:solidFill>
                  <a:schemeClr val="bg2"/>
                </a:solidFill>
              </a:rPr>
              <a:t>traffivo</a:t>
            </a:r>
            <a:r>
              <a:rPr lang="it-IT" dirty="0">
                <a:solidFill>
                  <a:schemeClr val="bg2"/>
                </a:solidFill>
              </a:rPr>
              <a:t> «legittimo» facendo pattern matching con delle firme.</a:t>
            </a:r>
          </a:p>
          <a:p>
            <a:pPr marL="0" lvl="0" indent="0" algn="l" rtl="0">
              <a:spcBef>
                <a:spcPts val="0"/>
              </a:spcBef>
              <a:spcAft>
                <a:spcPts val="0"/>
              </a:spcAft>
              <a:buNone/>
            </a:pPr>
            <a:endParaRPr lang="it-IT" dirty="0">
              <a:solidFill>
                <a:schemeClr val="bg2"/>
              </a:solidFill>
            </a:endParaRPr>
          </a:p>
          <a:p>
            <a:pPr marL="0" lvl="0" indent="0" algn="l" rtl="0">
              <a:spcBef>
                <a:spcPts val="0"/>
              </a:spcBef>
              <a:spcAft>
                <a:spcPts val="0"/>
              </a:spcAft>
              <a:buNone/>
            </a:pPr>
            <a:r>
              <a:rPr lang="it-IT" dirty="0">
                <a:solidFill>
                  <a:schemeClr val="bg2"/>
                </a:solidFill>
              </a:rPr>
              <a:t>Mettiamo in ascolto l’interfaccia di rete con: </a:t>
            </a:r>
          </a:p>
          <a:p>
            <a:pPr marL="0" lvl="0" indent="0" algn="ctr" rtl="0">
              <a:spcBef>
                <a:spcPts val="0"/>
              </a:spcBef>
              <a:spcAft>
                <a:spcPts val="0"/>
              </a:spcAft>
              <a:buNone/>
            </a:pPr>
            <a:r>
              <a:rPr lang="it-IT" dirty="0">
                <a:solidFill>
                  <a:schemeClr val="bg2"/>
                </a:solidFill>
                <a:highlight>
                  <a:srgbClr val="808000"/>
                </a:highlight>
              </a:rPr>
              <a:t>p0f –i eth0</a:t>
            </a:r>
          </a:p>
          <a:p>
            <a:pPr marL="0" lvl="0" indent="0" algn="ctr" rtl="0">
              <a:spcBef>
                <a:spcPts val="0"/>
              </a:spcBef>
              <a:spcAft>
                <a:spcPts val="0"/>
              </a:spcAft>
              <a:buNone/>
            </a:pPr>
            <a:endParaRPr lang="it-IT" dirty="0">
              <a:solidFill>
                <a:schemeClr val="bg2"/>
              </a:solidFill>
            </a:endParaRPr>
          </a:p>
          <a:p>
            <a:pPr marL="0" lvl="0" indent="0" algn="l" rtl="0">
              <a:spcBef>
                <a:spcPts val="0"/>
              </a:spcBef>
              <a:spcAft>
                <a:spcPts val="0"/>
              </a:spcAft>
              <a:buNone/>
            </a:pPr>
            <a:r>
              <a:rPr lang="it-IT" dirty="0">
                <a:solidFill>
                  <a:schemeClr val="bg2"/>
                </a:solidFill>
              </a:rPr>
              <a:t>Da un altro terminale lanciamo un comando </a:t>
            </a:r>
            <a:r>
              <a:rPr lang="it-IT" dirty="0" err="1">
                <a:solidFill>
                  <a:schemeClr val="bg2"/>
                </a:solidFill>
              </a:rPr>
              <a:t>curl</a:t>
            </a:r>
            <a:r>
              <a:rPr lang="it-IT" dirty="0">
                <a:solidFill>
                  <a:schemeClr val="bg2"/>
                </a:solidFill>
              </a:rPr>
              <a:t> per inviare una richiesta http alla macchina target con: </a:t>
            </a:r>
          </a:p>
          <a:p>
            <a:pPr marL="0" lvl="0" indent="0" algn="l" rtl="0">
              <a:spcBef>
                <a:spcPts val="0"/>
              </a:spcBef>
              <a:spcAft>
                <a:spcPts val="0"/>
              </a:spcAft>
              <a:buNone/>
            </a:pPr>
            <a:endParaRPr lang="it-IT" dirty="0">
              <a:solidFill>
                <a:schemeClr val="bg2"/>
              </a:solidFill>
            </a:endParaRPr>
          </a:p>
          <a:p>
            <a:pPr marL="0" lvl="0" indent="0" algn="ctr" rtl="0">
              <a:spcBef>
                <a:spcPts val="0"/>
              </a:spcBef>
              <a:spcAft>
                <a:spcPts val="0"/>
              </a:spcAft>
              <a:buNone/>
            </a:pPr>
            <a:r>
              <a:rPr lang="en-US" dirty="0">
                <a:solidFill>
                  <a:schemeClr val="bg2"/>
                </a:solidFill>
                <a:highlight>
                  <a:srgbClr val="808000"/>
                </a:highlight>
              </a:rPr>
              <a:t>curl -X GET http://10.0.2.4/</a:t>
            </a:r>
            <a:endParaRPr lang="it-IT" dirty="0">
              <a:solidFill>
                <a:schemeClr val="bg2"/>
              </a:solidFill>
              <a:highlight>
                <a:srgbClr val="808000"/>
              </a:highlight>
            </a:endParaRPr>
          </a:p>
        </p:txBody>
      </p:sp>
    </p:spTree>
    <p:extLst>
      <p:ext uri="{BB962C8B-B14F-4D97-AF65-F5344CB8AC3E}">
        <p14:creationId xmlns:p14="http://schemas.microsoft.com/office/powerpoint/2010/main" val="246342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Risultato ottenuto</a:t>
            </a:r>
            <a:endParaRPr lang="it-IT" sz="2000" dirty="0"/>
          </a:p>
        </p:txBody>
      </p:sp>
      <p:pic>
        <p:nvPicPr>
          <p:cNvPr id="4" name="Immagine 3" descr="Immagine che contiene testo, schermata, Carattere, algebra&#10;&#10;Descrizione generata automaticamente">
            <a:extLst>
              <a:ext uri="{FF2B5EF4-FFF2-40B4-BE49-F238E27FC236}">
                <a16:creationId xmlns:a16="http://schemas.microsoft.com/office/drawing/2014/main" id="{C73AFCE4-04F6-F982-4FD4-E50802D69665}"/>
              </a:ext>
            </a:extLst>
          </p:cNvPr>
          <p:cNvPicPr>
            <a:picLocks noChangeAspect="1"/>
          </p:cNvPicPr>
          <p:nvPr/>
        </p:nvPicPr>
        <p:blipFill>
          <a:blip r:embed="rId3"/>
          <a:stretch>
            <a:fillRect/>
          </a:stretch>
        </p:blipFill>
        <p:spPr>
          <a:xfrm>
            <a:off x="814644" y="1704413"/>
            <a:ext cx="4354764" cy="1534273"/>
          </a:xfrm>
          <a:prstGeom prst="rect">
            <a:avLst/>
          </a:prstGeom>
        </p:spPr>
      </p:pic>
      <p:pic>
        <p:nvPicPr>
          <p:cNvPr id="7" name="Immagine 6" descr="Immagine che contiene testo, schermata, Carattere, algebra&#10;&#10;Descrizione generata automaticamente">
            <a:extLst>
              <a:ext uri="{FF2B5EF4-FFF2-40B4-BE49-F238E27FC236}">
                <a16:creationId xmlns:a16="http://schemas.microsoft.com/office/drawing/2014/main" id="{3942CF6D-4577-1A84-7FFE-41E3990C1005}"/>
              </a:ext>
            </a:extLst>
          </p:cNvPr>
          <p:cNvPicPr>
            <a:picLocks noChangeAspect="1"/>
          </p:cNvPicPr>
          <p:nvPr/>
        </p:nvPicPr>
        <p:blipFill>
          <a:blip r:embed="rId4"/>
          <a:stretch>
            <a:fillRect/>
          </a:stretch>
        </p:blipFill>
        <p:spPr>
          <a:xfrm>
            <a:off x="814644" y="3474901"/>
            <a:ext cx="5586156" cy="1155187"/>
          </a:xfrm>
          <a:prstGeom prst="rect">
            <a:avLst/>
          </a:prstGeom>
        </p:spPr>
      </p:pic>
    </p:spTree>
    <p:extLst>
      <p:ext uri="{BB962C8B-B14F-4D97-AF65-F5344CB8AC3E}">
        <p14:creationId xmlns:p14="http://schemas.microsoft.com/office/powerpoint/2010/main" val="326775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Informazioni ottenute</a:t>
            </a:r>
            <a:endParaRPr lang="it-IT" sz="2000" dirty="0"/>
          </a:p>
        </p:txBody>
      </p:sp>
      <p:grpSp>
        <p:nvGrpSpPr>
          <p:cNvPr id="2" name="Google Shape;1367;p37">
            <a:extLst>
              <a:ext uri="{FF2B5EF4-FFF2-40B4-BE49-F238E27FC236}">
                <a16:creationId xmlns:a16="http://schemas.microsoft.com/office/drawing/2014/main" id="{63EA8ACE-535D-EBA7-E637-5D2C723EE524}"/>
              </a:ext>
            </a:extLst>
          </p:cNvPr>
          <p:cNvGrpSpPr/>
          <p:nvPr/>
        </p:nvGrpSpPr>
        <p:grpSpPr>
          <a:xfrm>
            <a:off x="1355580" y="2329819"/>
            <a:ext cx="1130400" cy="1319125"/>
            <a:chOff x="4876875" y="1427500"/>
            <a:chExt cx="1130400" cy="1319125"/>
          </a:xfrm>
        </p:grpSpPr>
        <p:sp>
          <p:nvSpPr>
            <p:cNvPr id="3" name="Google Shape;1368;p37">
              <a:extLst>
                <a:ext uri="{FF2B5EF4-FFF2-40B4-BE49-F238E27FC236}">
                  <a16:creationId xmlns:a16="http://schemas.microsoft.com/office/drawing/2014/main" id="{EF0C41CF-A0E7-46E4-4DF6-9352D7780B1C}"/>
                </a:ext>
              </a:extLst>
            </p:cNvPr>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9;p37">
              <a:extLst>
                <a:ext uri="{FF2B5EF4-FFF2-40B4-BE49-F238E27FC236}">
                  <a16:creationId xmlns:a16="http://schemas.microsoft.com/office/drawing/2014/main" id="{99DF9975-6701-11DD-6605-85E43D895AA5}"/>
                </a:ext>
              </a:extLst>
            </p:cNvPr>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370;p37">
            <a:extLst>
              <a:ext uri="{FF2B5EF4-FFF2-40B4-BE49-F238E27FC236}">
                <a16:creationId xmlns:a16="http://schemas.microsoft.com/office/drawing/2014/main" id="{A10532DC-BAC5-1C1A-13A9-FF4959C71722}"/>
              </a:ext>
            </a:extLst>
          </p:cNvPr>
          <p:cNvGrpSpPr/>
          <p:nvPr/>
        </p:nvGrpSpPr>
        <p:grpSpPr>
          <a:xfrm>
            <a:off x="4066794" y="2331297"/>
            <a:ext cx="1130400" cy="1319125"/>
            <a:chOff x="3136725" y="3287950"/>
            <a:chExt cx="1130400" cy="1319125"/>
          </a:xfrm>
        </p:grpSpPr>
        <p:sp>
          <p:nvSpPr>
            <p:cNvPr id="9" name="Google Shape;1371;p37">
              <a:extLst>
                <a:ext uri="{FF2B5EF4-FFF2-40B4-BE49-F238E27FC236}">
                  <a16:creationId xmlns:a16="http://schemas.microsoft.com/office/drawing/2014/main" id="{B0C7F1B0-3BD6-2A60-750C-C6DF5AFB086B}"/>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2;p37">
              <a:extLst>
                <a:ext uri="{FF2B5EF4-FFF2-40B4-BE49-F238E27FC236}">
                  <a16:creationId xmlns:a16="http://schemas.microsoft.com/office/drawing/2014/main" id="{42C3693E-9617-C804-26BA-7A9F732D2C52}"/>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70;p37">
            <a:extLst>
              <a:ext uri="{FF2B5EF4-FFF2-40B4-BE49-F238E27FC236}">
                <a16:creationId xmlns:a16="http://schemas.microsoft.com/office/drawing/2014/main" id="{1B63492C-B031-AC66-65CA-D7630A7FF172}"/>
              </a:ext>
            </a:extLst>
          </p:cNvPr>
          <p:cNvGrpSpPr/>
          <p:nvPr/>
        </p:nvGrpSpPr>
        <p:grpSpPr>
          <a:xfrm>
            <a:off x="6778008" y="2329819"/>
            <a:ext cx="1130400" cy="1319125"/>
            <a:chOff x="3136725" y="3287950"/>
            <a:chExt cx="1130400" cy="1319125"/>
          </a:xfrm>
        </p:grpSpPr>
        <p:sp>
          <p:nvSpPr>
            <p:cNvPr id="12" name="Google Shape;1371;p37">
              <a:extLst>
                <a:ext uri="{FF2B5EF4-FFF2-40B4-BE49-F238E27FC236}">
                  <a16:creationId xmlns:a16="http://schemas.microsoft.com/office/drawing/2014/main" id="{641EF235-A4E9-B9AB-A353-66CAEDF32861}"/>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2;p37">
              <a:extLst>
                <a:ext uri="{FF2B5EF4-FFF2-40B4-BE49-F238E27FC236}">
                  <a16:creationId xmlns:a16="http://schemas.microsoft.com/office/drawing/2014/main" id="{CF31A376-8E40-C673-BCBA-4586F4E077D2}"/>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CasellaDiTesto 15">
            <a:extLst>
              <a:ext uri="{FF2B5EF4-FFF2-40B4-BE49-F238E27FC236}">
                <a16:creationId xmlns:a16="http://schemas.microsoft.com/office/drawing/2014/main" id="{72BB5E4A-0749-FDD5-1345-2C919EC93D7F}"/>
              </a:ext>
            </a:extLst>
          </p:cNvPr>
          <p:cNvSpPr txBox="1"/>
          <p:nvPr/>
        </p:nvSpPr>
        <p:spPr>
          <a:xfrm>
            <a:off x="4066794" y="2300598"/>
            <a:ext cx="1528161" cy="307777"/>
          </a:xfrm>
          <a:prstGeom prst="rect">
            <a:avLst/>
          </a:prstGeom>
          <a:noFill/>
        </p:spPr>
        <p:txBody>
          <a:bodyPr wrap="square">
            <a:spAutoFit/>
          </a:bodyPr>
          <a:lstStyle/>
          <a:p>
            <a:r>
              <a:rPr lang="en" dirty="0">
                <a:solidFill>
                  <a:schemeClr val="bg2"/>
                </a:solidFill>
                <a:latin typeface="Anaheim"/>
                <a:sym typeface="Anaheim"/>
              </a:rPr>
              <a:t>Indirizzo MAC</a:t>
            </a:r>
            <a:endParaRPr lang="it-IT" dirty="0">
              <a:solidFill>
                <a:schemeClr val="bg2"/>
              </a:solidFill>
            </a:endParaRPr>
          </a:p>
        </p:txBody>
      </p:sp>
      <p:sp>
        <p:nvSpPr>
          <p:cNvPr id="17" name="CasellaDiTesto 16">
            <a:extLst>
              <a:ext uri="{FF2B5EF4-FFF2-40B4-BE49-F238E27FC236}">
                <a16:creationId xmlns:a16="http://schemas.microsoft.com/office/drawing/2014/main" id="{467F82B2-9C48-EEEE-9938-1E91A3DD8F20}"/>
              </a:ext>
            </a:extLst>
          </p:cNvPr>
          <p:cNvSpPr txBox="1"/>
          <p:nvPr/>
        </p:nvSpPr>
        <p:spPr>
          <a:xfrm>
            <a:off x="1458234" y="2284980"/>
            <a:ext cx="1528161"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Indirizzo IP</a:t>
            </a:r>
            <a:endParaRPr lang="it-IT" dirty="0">
              <a:solidFill>
                <a:schemeClr val="bg2"/>
              </a:solidFill>
            </a:endParaRPr>
          </a:p>
        </p:txBody>
      </p:sp>
      <p:sp>
        <p:nvSpPr>
          <p:cNvPr id="18" name="CasellaDiTesto 17">
            <a:extLst>
              <a:ext uri="{FF2B5EF4-FFF2-40B4-BE49-F238E27FC236}">
                <a16:creationId xmlns:a16="http://schemas.microsoft.com/office/drawing/2014/main" id="{DB722D2F-9C6B-83F1-54F9-D9061024ED38}"/>
              </a:ext>
            </a:extLst>
          </p:cNvPr>
          <p:cNvSpPr txBox="1"/>
          <p:nvPr/>
        </p:nvSpPr>
        <p:spPr>
          <a:xfrm>
            <a:off x="6724616" y="2320064"/>
            <a:ext cx="1528161" cy="261610"/>
          </a:xfrm>
          <a:prstGeom prst="rect">
            <a:avLst/>
          </a:prstGeom>
          <a:noFill/>
        </p:spPr>
        <p:txBody>
          <a:bodyPr wrap="square">
            <a:spAutoFit/>
          </a:bodyPr>
          <a:lstStyle/>
          <a:p>
            <a:r>
              <a:rPr lang="en" sz="1100" dirty="0">
                <a:solidFill>
                  <a:schemeClr val="bg2"/>
                </a:solidFill>
                <a:latin typeface="Anaheim"/>
                <a:sym typeface="Anaheim"/>
              </a:rPr>
              <a:t>Sistema Operativo</a:t>
            </a:r>
            <a:endParaRPr lang="it-IT" sz="1100" dirty="0">
              <a:solidFill>
                <a:schemeClr val="bg2"/>
              </a:solidFill>
            </a:endParaRPr>
          </a:p>
        </p:txBody>
      </p:sp>
      <p:sp>
        <p:nvSpPr>
          <p:cNvPr id="20" name="Freeform 10">
            <a:extLst>
              <a:ext uri="{FF2B5EF4-FFF2-40B4-BE49-F238E27FC236}">
                <a16:creationId xmlns:a16="http://schemas.microsoft.com/office/drawing/2014/main" id="{23E88C5D-E8EC-0582-CEE5-2BCCCE6E4C68}"/>
              </a:ext>
            </a:extLst>
          </p:cNvPr>
          <p:cNvSpPr/>
          <p:nvPr/>
        </p:nvSpPr>
        <p:spPr>
          <a:xfrm>
            <a:off x="1646669" y="2660188"/>
            <a:ext cx="542349" cy="546984"/>
          </a:xfrm>
          <a:custGeom>
            <a:avLst/>
            <a:gdLst/>
            <a:ahLst/>
            <a:cxnLst/>
            <a:rect l="l" t="t" r="r" b="b"/>
            <a:pathLst>
              <a:path w="1246449" h="1246449">
                <a:moveTo>
                  <a:pt x="0" y="0"/>
                </a:moveTo>
                <a:lnTo>
                  <a:pt x="1246449" y="0"/>
                </a:lnTo>
                <a:lnTo>
                  <a:pt x="1246449" y="1246448"/>
                </a:lnTo>
                <a:lnTo>
                  <a:pt x="0" y="1246448"/>
                </a:lnTo>
                <a:lnTo>
                  <a:pt x="0" y="0"/>
                </a:lnTo>
                <a:close/>
              </a:path>
            </a:pathLst>
          </a:custGeom>
          <a:blipFill>
            <a:blip r:embed="rId3"/>
            <a:stretch>
              <a:fillRect/>
            </a:stretch>
          </a:blipFill>
        </p:spPr>
        <p:txBody>
          <a:bodyPr/>
          <a:lstStyle/>
          <a:p>
            <a:endParaRPr lang="it-IT" dirty="0"/>
          </a:p>
        </p:txBody>
      </p:sp>
      <p:sp>
        <p:nvSpPr>
          <p:cNvPr id="21" name="Freeform 8">
            <a:extLst>
              <a:ext uri="{FF2B5EF4-FFF2-40B4-BE49-F238E27FC236}">
                <a16:creationId xmlns:a16="http://schemas.microsoft.com/office/drawing/2014/main" id="{73FA6393-5E50-2D8E-99E0-B79ADE7BDBD7}"/>
              </a:ext>
            </a:extLst>
          </p:cNvPr>
          <p:cNvSpPr/>
          <p:nvPr/>
        </p:nvSpPr>
        <p:spPr>
          <a:xfrm>
            <a:off x="4289100" y="2660188"/>
            <a:ext cx="696840" cy="656832"/>
          </a:xfrm>
          <a:custGeom>
            <a:avLst/>
            <a:gdLst/>
            <a:ahLst/>
            <a:cxnLst/>
            <a:rect l="l" t="t" r="r" b="b"/>
            <a:pathLst>
              <a:path w="1408294" h="1473418">
                <a:moveTo>
                  <a:pt x="0" y="0"/>
                </a:moveTo>
                <a:lnTo>
                  <a:pt x="1408294" y="0"/>
                </a:lnTo>
                <a:lnTo>
                  <a:pt x="1408294" y="1473418"/>
                </a:lnTo>
                <a:lnTo>
                  <a:pt x="0" y="1473418"/>
                </a:lnTo>
                <a:lnTo>
                  <a:pt x="0" y="0"/>
                </a:lnTo>
                <a:close/>
              </a:path>
            </a:pathLst>
          </a:custGeom>
          <a:blipFill>
            <a:blip r:embed="rId4"/>
            <a:stretch>
              <a:fillRect/>
            </a:stretch>
          </a:blipFill>
        </p:spPr>
        <p:txBody>
          <a:bodyPr/>
          <a:lstStyle/>
          <a:p>
            <a:endParaRPr lang="it-IT" dirty="0"/>
          </a:p>
        </p:txBody>
      </p:sp>
      <p:sp>
        <p:nvSpPr>
          <p:cNvPr id="23" name="Freeform 9">
            <a:extLst>
              <a:ext uri="{FF2B5EF4-FFF2-40B4-BE49-F238E27FC236}">
                <a16:creationId xmlns:a16="http://schemas.microsoft.com/office/drawing/2014/main" id="{FAB1FE86-B6D5-ACFA-D097-02472C447564}"/>
              </a:ext>
            </a:extLst>
          </p:cNvPr>
          <p:cNvSpPr/>
          <p:nvPr/>
        </p:nvSpPr>
        <p:spPr>
          <a:xfrm>
            <a:off x="6901761" y="2581686"/>
            <a:ext cx="882893" cy="813835"/>
          </a:xfrm>
          <a:custGeom>
            <a:avLst/>
            <a:gdLst/>
            <a:ahLst/>
            <a:cxnLst/>
            <a:rect l="l" t="t" r="r" b="b"/>
            <a:pathLst>
              <a:path w="1823092" h="1823092">
                <a:moveTo>
                  <a:pt x="0" y="0"/>
                </a:moveTo>
                <a:lnTo>
                  <a:pt x="1823092" y="0"/>
                </a:lnTo>
                <a:lnTo>
                  <a:pt x="1823092" y="1823092"/>
                </a:lnTo>
                <a:lnTo>
                  <a:pt x="0" y="1823092"/>
                </a:lnTo>
                <a:lnTo>
                  <a:pt x="0" y="0"/>
                </a:lnTo>
                <a:close/>
              </a:path>
            </a:pathLst>
          </a:custGeom>
          <a:blipFill>
            <a:blip r:embed="rId5"/>
            <a:stretch>
              <a:fillRect/>
            </a:stretch>
          </a:blipFill>
        </p:spPr>
        <p:txBody>
          <a:bodyPr/>
          <a:lstStyle/>
          <a:p>
            <a:endParaRPr lang="it-IT" dirty="0"/>
          </a:p>
        </p:txBody>
      </p:sp>
      <p:sp>
        <p:nvSpPr>
          <p:cNvPr id="24" name="CasellaDiTesto 23">
            <a:extLst>
              <a:ext uri="{FF2B5EF4-FFF2-40B4-BE49-F238E27FC236}">
                <a16:creationId xmlns:a16="http://schemas.microsoft.com/office/drawing/2014/main" id="{67D6C56A-AB55-77AA-9E2E-E37E24C530AF}"/>
              </a:ext>
            </a:extLst>
          </p:cNvPr>
          <p:cNvSpPr txBox="1"/>
          <p:nvPr/>
        </p:nvSpPr>
        <p:spPr>
          <a:xfrm>
            <a:off x="1549628" y="3395521"/>
            <a:ext cx="1528161"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10.0.2.4</a:t>
            </a:r>
            <a:endParaRPr lang="it-IT" dirty="0">
              <a:solidFill>
                <a:schemeClr val="bg2"/>
              </a:solidFill>
            </a:endParaRPr>
          </a:p>
        </p:txBody>
      </p:sp>
      <p:sp>
        <p:nvSpPr>
          <p:cNvPr id="27" name="CasellaDiTesto 26">
            <a:extLst>
              <a:ext uri="{FF2B5EF4-FFF2-40B4-BE49-F238E27FC236}">
                <a16:creationId xmlns:a16="http://schemas.microsoft.com/office/drawing/2014/main" id="{BD23854E-DBAA-7BE0-922F-E00D279C03D8}"/>
              </a:ext>
            </a:extLst>
          </p:cNvPr>
          <p:cNvSpPr txBox="1"/>
          <p:nvPr/>
        </p:nvSpPr>
        <p:spPr>
          <a:xfrm>
            <a:off x="4043731" y="3394032"/>
            <a:ext cx="1528161" cy="276999"/>
          </a:xfrm>
          <a:prstGeom prst="rect">
            <a:avLst/>
          </a:prstGeom>
          <a:noFill/>
        </p:spPr>
        <p:txBody>
          <a:bodyPr wrap="square">
            <a:spAutoFit/>
          </a:bodyPr>
          <a:lstStyle/>
          <a:p>
            <a:r>
              <a:rPr kumimoji="0" lang="it-IT" sz="1200" b="0" i="0" u="none" strike="noStrike" kern="0" cap="none" spc="0" normalizeH="0" baseline="0" noProof="0" dirty="0">
                <a:ln>
                  <a:noFill/>
                </a:ln>
                <a:solidFill>
                  <a:schemeClr val="bg2"/>
                </a:solidFill>
                <a:effectLst/>
                <a:uLnTx/>
                <a:uFillTx/>
                <a:latin typeface="Anaheim"/>
                <a:sym typeface="Anaheim"/>
              </a:rPr>
              <a:t>08:00:27:50:2c:6a</a:t>
            </a:r>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6924623" y="3394032"/>
            <a:ext cx="1528161"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4.15 – 5.8</a:t>
            </a:r>
            <a:endParaRPr lang="it-IT" dirty="0">
              <a:solidFill>
                <a:schemeClr val="bg2"/>
              </a:solidFill>
            </a:endParaRPr>
          </a:p>
        </p:txBody>
      </p:sp>
    </p:spTree>
    <p:extLst>
      <p:ext uri="{BB962C8B-B14F-4D97-AF65-F5344CB8AC3E}">
        <p14:creationId xmlns:p14="http://schemas.microsoft.com/office/powerpoint/2010/main" val="206118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ppt_x"/>
                                          </p:val>
                                        </p:tav>
                                        <p:tav tm="100000">
                                          <p:val>
                                            <p:strVal val="#ppt_x"/>
                                          </p:val>
                                        </p:tav>
                                      </p:tavLst>
                                    </p:anim>
                                    <p:anim calcmode="lin" valueType="num">
                                      <p:cBhvr additive="base">
                                        <p:cTn id="8" dur="2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250" fill="hold"/>
                                        <p:tgtEl>
                                          <p:spTgt spid="21"/>
                                        </p:tgtEl>
                                        <p:attrNameLst>
                                          <p:attrName>ppt_x</p:attrName>
                                        </p:attrNameLst>
                                      </p:cBhvr>
                                      <p:tavLst>
                                        <p:tav tm="0">
                                          <p:val>
                                            <p:strVal val="#ppt_x"/>
                                          </p:val>
                                        </p:tav>
                                        <p:tav tm="100000">
                                          <p:val>
                                            <p:strVal val="#ppt_x"/>
                                          </p:val>
                                        </p:tav>
                                      </p:tavLst>
                                    </p:anim>
                                    <p:anim calcmode="lin" valueType="num">
                                      <p:cBhvr additive="base">
                                        <p:cTn id="12" dur="25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250" fill="hold"/>
                                        <p:tgtEl>
                                          <p:spTgt spid="23"/>
                                        </p:tgtEl>
                                        <p:attrNameLst>
                                          <p:attrName>ppt_x</p:attrName>
                                        </p:attrNameLst>
                                      </p:cBhvr>
                                      <p:tavLst>
                                        <p:tav tm="0">
                                          <p:val>
                                            <p:strVal val="#ppt_x"/>
                                          </p:val>
                                        </p:tav>
                                        <p:tav tm="100000">
                                          <p:val>
                                            <p:strVal val="#ppt_x"/>
                                          </p:val>
                                        </p:tav>
                                      </p:tavLst>
                                    </p:anim>
                                    <p:anim calcmode="lin" valueType="num">
                                      <p:cBhvr additive="base">
                                        <p:cTn id="16"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grpSp>
        <p:nvGrpSpPr>
          <p:cNvPr id="1285" name="Google Shape;1285;p34"/>
          <p:cNvGrpSpPr/>
          <p:nvPr/>
        </p:nvGrpSpPr>
        <p:grpSpPr>
          <a:xfrm>
            <a:off x="2181654" y="3075670"/>
            <a:ext cx="2336400" cy="1392300"/>
            <a:chOff x="6087600" y="1123025"/>
            <a:chExt cx="2336400" cy="1392300"/>
          </a:xfrm>
        </p:grpSpPr>
        <p:sp>
          <p:nvSpPr>
            <p:cNvPr id="1286" name="Google Shape;1286;p34"/>
            <p:cNvSpPr/>
            <p:nvPr/>
          </p:nvSpPr>
          <p:spPr>
            <a:xfrm>
              <a:off x="6087600" y="1123025"/>
              <a:ext cx="2336400" cy="13923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6087600" y="1123025"/>
              <a:ext cx="2336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620202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638547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656892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34"/>
          <p:cNvGrpSpPr/>
          <p:nvPr/>
        </p:nvGrpSpPr>
        <p:grpSpPr>
          <a:xfrm>
            <a:off x="4865454" y="3075745"/>
            <a:ext cx="2336400" cy="1392300"/>
            <a:chOff x="720000" y="3013400"/>
            <a:chExt cx="2336400" cy="1392300"/>
          </a:xfrm>
        </p:grpSpPr>
        <p:sp>
          <p:nvSpPr>
            <p:cNvPr id="1292" name="Google Shape;1292;p34"/>
            <p:cNvSpPr/>
            <p:nvPr/>
          </p:nvSpPr>
          <p:spPr>
            <a:xfrm>
              <a:off x="720000" y="3013400"/>
              <a:ext cx="2336400" cy="13923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720000" y="3013400"/>
              <a:ext cx="2336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834425" y="30723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1017875" y="30723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1201325" y="30723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34"/>
          <p:cNvGrpSpPr/>
          <p:nvPr/>
        </p:nvGrpSpPr>
        <p:grpSpPr>
          <a:xfrm>
            <a:off x="2181654" y="1005261"/>
            <a:ext cx="2336400" cy="1392300"/>
            <a:chOff x="720000" y="1123025"/>
            <a:chExt cx="2336400" cy="1392300"/>
          </a:xfrm>
        </p:grpSpPr>
        <p:sp>
          <p:nvSpPr>
            <p:cNvPr id="1298" name="Google Shape;1298;p34"/>
            <p:cNvSpPr/>
            <p:nvPr/>
          </p:nvSpPr>
          <p:spPr>
            <a:xfrm>
              <a:off x="720000" y="1123025"/>
              <a:ext cx="2336400" cy="13923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720000" y="1123025"/>
              <a:ext cx="2336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83442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101787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120132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34"/>
          <p:cNvGrpSpPr/>
          <p:nvPr/>
        </p:nvGrpSpPr>
        <p:grpSpPr>
          <a:xfrm>
            <a:off x="4865454" y="1005261"/>
            <a:ext cx="2336400" cy="1411816"/>
            <a:chOff x="3403800" y="1123025"/>
            <a:chExt cx="2336400" cy="1392300"/>
          </a:xfrm>
        </p:grpSpPr>
        <p:sp>
          <p:nvSpPr>
            <p:cNvPr id="1304" name="Google Shape;1304;p34"/>
            <p:cNvSpPr/>
            <p:nvPr/>
          </p:nvSpPr>
          <p:spPr>
            <a:xfrm>
              <a:off x="3403800" y="1123025"/>
              <a:ext cx="2336400" cy="13923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3403800" y="1123025"/>
              <a:ext cx="2336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4"/>
            <p:cNvSpPr/>
            <p:nvPr/>
          </p:nvSpPr>
          <p:spPr>
            <a:xfrm>
              <a:off x="351822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370167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3885125" y="11819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34"/>
          <p:cNvSpPr txBox="1">
            <a:spLocks noGrp="1"/>
          </p:cNvSpPr>
          <p:nvPr>
            <p:ph type="title"/>
          </p:nvPr>
        </p:nvSpPr>
        <p:spPr>
          <a:xfrm>
            <a:off x="2181654" y="1223136"/>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Introduzione</a:t>
            </a:r>
            <a:endParaRPr dirty="0"/>
          </a:p>
        </p:txBody>
      </p:sp>
      <p:sp>
        <p:nvSpPr>
          <p:cNvPr id="1310" name="Google Shape;1310;p34"/>
          <p:cNvSpPr txBox="1">
            <a:spLocks noGrp="1"/>
          </p:cNvSpPr>
          <p:nvPr>
            <p:ph type="subTitle" idx="1"/>
          </p:nvPr>
        </p:nvSpPr>
        <p:spPr>
          <a:xfrm>
            <a:off x="2181654" y="1750836"/>
            <a:ext cx="2336400" cy="64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Strumenti utilizzati e</a:t>
            </a:r>
          </a:p>
          <a:p>
            <a:pPr marL="0" lvl="0" indent="0" algn="ctr" rtl="0">
              <a:spcBef>
                <a:spcPts val="0"/>
              </a:spcBef>
              <a:spcAft>
                <a:spcPts val="0"/>
              </a:spcAft>
              <a:buNone/>
            </a:pPr>
            <a:r>
              <a:rPr lang="it-IT" dirty="0"/>
              <a:t>S</a:t>
            </a:r>
            <a:r>
              <a:rPr lang="en" dirty="0"/>
              <a:t>truttura della rete </a:t>
            </a:r>
            <a:endParaRPr dirty="0"/>
          </a:p>
        </p:txBody>
      </p:sp>
      <p:sp>
        <p:nvSpPr>
          <p:cNvPr id="1311" name="Google Shape;1311;p34"/>
          <p:cNvSpPr txBox="1">
            <a:spLocks noGrp="1"/>
          </p:cNvSpPr>
          <p:nvPr>
            <p:ph type="title" idx="3"/>
          </p:nvPr>
        </p:nvSpPr>
        <p:spPr>
          <a:xfrm>
            <a:off x="4865454" y="1223136"/>
            <a:ext cx="2336400" cy="3130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Pre-Exploitation</a:t>
            </a:r>
            <a:endParaRPr dirty="0"/>
          </a:p>
        </p:txBody>
      </p:sp>
      <p:sp>
        <p:nvSpPr>
          <p:cNvPr id="1312" name="Google Shape;1312;p34"/>
          <p:cNvSpPr txBox="1">
            <a:spLocks noGrp="1"/>
          </p:cNvSpPr>
          <p:nvPr>
            <p:ph type="subTitle" idx="5"/>
          </p:nvPr>
        </p:nvSpPr>
        <p:spPr>
          <a:xfrm>
            <a:off x="4865454" y="1536311"/>
            <a:ext cx="2336400" cy="8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Target Scoping  </a:t>
            </a:r>
          </a:p>
          <a:p>
            <a:pPr marL="0" lvl="0" indent="0" algn="l" rtl="0">
              <a:spcBef>
                <a:spcPts val="0"/>
              </a:spcBef>
              <a:spcAft>
                <a:spcPts val="0"/>
              </a:spcAft>
              <a:buNone/>
            </a:pPr>
            <a:r>
              <a:rPr lang="en" sz="1000" dirty="0"/>
              <a:t>Information Gathering </a:t>
            </a:r>
          </a:p>
          <a:p>
            <a:pPr marL="0" lvl="0" indent="0" algn="l" rtl="0">
              <a:spcBef>
                <a:spcPts val="0"/>
              </a:spcBef>
              <a:spcAft>
                <a:spcPts val="0"/>
              </a:spcAft>
              <a:buNone/>
            </a:pPr>
            <a:r>
              <a:rPr lang="en" sz="1000" dirty="0"/>
              <a:t>Target Discovery  </a:t>
            </a:r>
          </a:p>
          <a:p>
            <a:pPr marL="0" lvl="0" indent="0" algn="l" rtl="0">
              <a:spcBef>
                <a:spcPts val="0"/>
              </a:spcBef>
              <a:spcAft>
                <a:spcPts val="0"/>
              </a:spcAft>
              <a:buNone/>
            </a:pPr>
            <a:r>
              <a:rPr lang="en" sz="1000" dirty="0"/>
              <a:t>Target Enumeration </a:t>
            </a:r>
          </a:p>
          <a:p>
            <a:pPr marL="0" lvl="0" indent="0" algn="l" rtl="0">
              <a:spcBef>
                <a:spcPts val="0"/>
              </a:spcBef>
              <a:spcAft>
                <a:spcPts val="0"/>
              </a:spcAft>
              <a:buNone/>
            </a:pPr>
            <a:r>
              <a:rPr lang="en" sz="1000" dirty="0"/>
              <a:t>Vulnerability Mapping</a:t>
            </a:r>
          </a:p>
          <a:p>
            <a:pPr marL="0" lvl="0" indent="0" algn="ctr" rtl="0">
              <a:spcBef>
                <a:spcPts val="0"/>
              </a:spcBef>
              <a:spcAft>
                <a:spcPts val="0"/>
              </a:spcAft>
              <a:buNone/>
            </a:pPr>
            <a:endParaRPr dirty="0"/>
          </a:p>
        </p:txBody>
      </p:sp>
      <p:sp>
        <p:nvSpPr>
          <p:cNvPr id="1313" name="Google Shape;1313;p34"/>
          <p:cNvSpPr txBox="1">
            <a:spLocks noGrp="1"/>
          </p:cNvSpPr>
          <p:nvPr>
            <p:ph type="title" idx="6"/>
          </p:nvPr>
        </p:nvSpPr>
        <p:spPr>
          <a:xfrm>
            <a:off x="2181654" y="329354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Exploitation</a:t>
            </a:r>
            <a:endParaRPr dirty="0"/>
          </a:p>
        </p:txBody>
      </p:sp>
      <p:sp>
        <p:nvSpPr>
          <p:cNvPr id="1314" name="Google Shape;1314;p34"/>
          <p:cNvSpPr txBox="1">
            <a:spLocks noGrp="1"/>
          </p:cNvSpPr>
          <p:nvPr>
            <p:ph type="subTitle" idx="8"/>
          </p:nvPr>
        </p:nvSpPr>
        <p:spPr>
          <a:xfrm>
            <a:off x="2181654" y="3821245"/>
            <a:ext cx="2336400" cy="64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Sfruttamento delle vulnerabilità trovate</a:t>
            </a:r>
            <a:endParaRPr dirty="0"/>
          </a:p>
        </p:txBody>
      </p:sp>
      <p:sp>
        <p:nvSpPr>
          <p:cNvPr id="1315" name="Google Shape;1315;p34"/>
          <p:cNvSpPr txBox="1">
            <a:spLocks noGrp="1"/>
          </p:cNvSpPr>
          <p:nvPr>
            <p:ph type="title" idx="9"/>
          </p:nvPr>
        </p:nvSpPr>
        <p:spPr>
          <a:xfrm>
            <a:off x="4865454" y="329362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Post-Exploitation</a:t>
            </a:r>
            <a:endParaRPr dirty="0"/>
          </a:p>
        </p:txBody>
      </p:sp>
      <p:sp>
        <p:nvSpPr>
          <p:cNvPr id="1316" name="Google Shape;1316;p34"/>
          <p:cNvSpPr txBox="1">
            <a:spLocks noGrp="1"/>
          </p:cNvSpPr>
          <p:nvPr>
            <p:ph type="subTitle" idx="14"/>
          </p:nvPr>
        </p:nvSpPr>
        <p:spPr>
          <a:xfrm>
            <a:off x="4865454" y="3821345"/>
            <a:ext cx="2336400" cy="64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Privilege Escalation e Mantaining Access</a:t>
            </a:r>
            <a:endParaRPr dirty="0"/>
          </a:p>
        </p:txBody>
      </p:sp>
      <p:sp>
        <p:nvSpPr>
          <p:cNvPr id="1321" name="Google Shape;1321;p34"/>
          <p:cNvSpPr txBox="1">
            <a:spLocks noGrp="1"/>
          </p:cNvSpPr>
          <p:nvPr>
            <p:ph type="title" idx="2"/>
          </p:nvPr>
        </p:nvSpPr>
        <p:spPr>
          <a:xfrm>
            <a:off x="3242754" y="1005261"/>
            <a:ext cx="1275300" cy="2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322" name="Google Shape;1322;p34"/>
          <p:cNvSpPr txBox="1">
            <a:spLocks noGrp="1"/>
          </p:cNvSpPr>
          <p:nvPr>
            <p:ph type="title" idx="4"/>
          </p:nvPr>
        </p:nvSpPr>
        <p:spPr>
          <a:xfrm>
            <a:off x="5926554" y="1005261"/>
            <a:ext cx="1275300" cy="2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323" name="Google Shape;1323;p34"/>
          <p:cNvSpPr txBox="1">
            <a:spLocks noGrp="1"/>
          </p:cNvSpPr>
          <p:nvPr>
            <p:ph type="title" idx="7"/>
          </p:nvPr>
        </p:nvSpPr>
        <p:spPr>
          <a:xfrm>
            <a:off x="3242754" y="3075670"/>
            <a:ext cx="1275300" cy="2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324" name="Google Shape;1324;p34"/>
          <p:cNvSpPr txBox="1">
            <a:spLocks noGrp="1"/>
          </p:cNvSpPr>
          <p:nvPr>
            <p:ph type="title" idx="13"/>
          </p:nvPr>
        </p:nvSpPr>
        <p:spPr>
          <a:xfrm>
            <a:off x="5926554" y="3075745"/>
            <a:ext cx="1275300" cy="2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5" name="CasellaDiTesto 14">
            <a:extLst>
              <a:ext uri="{FF2B5EF4-FFF2-40B4-BE49-F238E27FC236}">
                <a16:creationId xmlns:a16="http://schemas.microsoft.com/office/drawing/2014/main" id="{291245FD-4822-86B3-0B1E-B4118BFA41D6}"/>
              </a:ext>
            </a:extLst>
          </p:cNvPr>
          <p:cNvSpPr txBox="1"/>
          <p:nvPr/>
        </p:nvSpPr>
        <p:spPr>
          <a:xfrm>
            <a:off x="2396279" y="506583"/>
            <a:ext cx="4572000" cy="400110"/>
          </a:xfrm>
          <a:prstGeom prst="rect">
            <a:avLst/>
          </a:prstGeom>
          <a:noFill/>
        </p:spPr>
        <p:txBody>
          <a:bodyPr wrap="square">
            <a:spAutoFit/>
          </a:bodyPr>
          <a:lstStyle/>
          <a:p>
            <a:pPr algn="ctr"/>
            <a:r>
              <a:rPr lang="en" sz="2000" dirty="0">
                <a:solidFill>
                  <a:schemeClr val="dk2"/>
                </a:solidFill>
              </a:rPr>
              <a:t>Contenuti</a:t>
            </a:r>
            <a:endParaRPr lang="it-IT"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1708200" y="1558555"/>
            <a:ext cx="5727600" cy="1901700"/>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1708175" y="1776655"/>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Target Enumeration</a:t>
            </a:r>
            <a:endParaRPr sz="3200" dirty="0"/>
          </a:p>
        </p:txBody>
      </p:sp>
      <p:sp>
        <p:nvSpPr>
          <p:cNvPr id="1345" name="Google Shape;1345;p36"/>
          <p:cNvSpPr txBox="1">
            <a:spLocks noGrp="1"/>
          </p:cNvSpPr>
          <p:nvPr>
            <p:ph type="subTitle" idx="1"/>
          </p:nvPr>
        </p:nvSpPr>
        <p:spPr>
          <a:xfrm>
            <a:off x="1708175" y="2618454"/>
            <a:ext cx="5727600" cy="841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rPr>
              <a:t>Adesso che si è a conoscenza dell’indirizzo dell’asset, si può procedere con una scansione più approfondita per conoscere i servizi offerti e le porte aperte. </a:t>
            </a:r>
            <a:endParaRPr lang="en-US" dirty="0">
              <a:solidFill>
                <a:schemeClr val="bg2"/>
              </a:solidFill>
            </a:endParaRPr>
          </a:p>
        </p:txBody>
      </p:sp>
    </p:spTree>
    <p:extLst>
      <p:ext uri="{BB962C8B-B14F-4D97-AF65-F5344CB8AC3E}">
        <p14:creationId xmlns:p14="http://schemas.microsoft.com/office/powerpoint/2010/main" val="525700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Enumeration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TCP Port Scanning: -</a:t>
            </a:r>
            <a:r>
              <a:rPr lang="it-IT" sz="2000" dirty="0" err="1">
                <a:solidFill>
                  <a:schemeClr val="lt2"/>
                </a:solidFill>
              </a:rPr>
              <a:t>sS</a:t>
            </a:r>
            <a:r>
              <a:rPr lang="it-IT" sz="2000" dirty="0">
                <a:solidFill>
                  <a:schemeClr val="lt2"/>
                </a:solidFill>
              </a:rPr>
              <a:t> </a:t>
            </a:r>
            <a:endParaRPr lang="it-IT" sz="2000" dirty="0"/>
          </a:p>
        </p:txBody>
      </p:sp>
      <p:pic>
        <p:nvPicPr>
          <p:cNvPr id="7" name="Immagine 6" descr="Immagine che contiene testo, schermata, Carattere&#10;&#10;Descrizione generata automaticamente">
            <a:extLst>
              <a:ext uri="{FF2B5EF4-FFF2-40B4-BE49-F238E27FC236}">
                <a16:creationId xmlns:a16="http://schemas.microsoft.com/office/drawing/2014/main" id="{39742801-BB76-2E6F-CCC2-BB8BD5898E8F}"/>
              </a:ext>
            </a:extLst>
          </p:cNvPr>
          <p:cNvPicPr>
            <a:picLocks noChangeAspect="1"/>
          </p:cNvPicPr>
          <p:nvPr/>
        </p:nvPicPr>
        <p:blipFill>
          <a:blip r:embed="rId3"/>
          <a:stretch>
            <a:fillRect/>
          </a:stretch>
        </p:blipFill>
        <p:spPr>
          <a:xfrm>
            <a:off x="720000" y="2065008"/>
            <a:ext cx="5140488" cy="2132919"/>
          </a:xfrm>
          <a:prstGeom prst="rect">
            <a:avLst/>
          </a:prstGeom>
        </p:spPr>
      </p:pic>
      <p:sp>
        <p:nvSpPr>
          <p:cNvPr id="14" name="CasellaDiTesto 13">
            <a:extLst>
              <a:ext uri="{FF2B5EF4-FFF2-40B4-BE49-F238E27FC236}">
                <a16:creationId xmlns:a16="http://schemas.microsoft.com/office/drawing/2014/main" id="{9222F38A-0EFA-75CE-F72F-42C3546DA10E}"/>
              </a:ext>
            </a:extLst>
          </p:cNvPr>
          <p:cNvSpPr txBox="1"/>
          <p:nvPr/>
        </p:nvSpPr>
        <p:spPr>
          <a:xfrm>
            <a:off x="6088636" y="2869857"/>
            <a:ext cx="2196382" cy="523220"/>
          </a:xfrm>
          <a:prstGeom prst="rect">
            <a:avLst/>
          </a:prstGeom>
          <a:noFill/>
        </p:spPr>
        <p:txBody>
          <a:bodyPr wrap="square">
            <a:spAutoFit/>
          </a:bodyPr>
          <a:lstStyle/>
          <a:p>
            <a:pPr marL="0" lvl="0" indent="0" algn="l" rtl="0">
              <a:spcBef>
                <a:spcPts val="0"/>
              </a:spcBef>
              <a:spcAft>
                <a:spcPts val="0"/>
              </a:spcAft>
              <a:buNone/>
            </a:pPr>
            <a:r>
              <a:rPr lang="en-US" dirty="0">
                <a:solidFill>
                  <a:schemeClr val="bg2"/>
                </a:solidFill>
              </a:rPr>
              <a:t>Porta 22/</a:t>
            </a:r>
            <a:r>
              <a:rPr lang="en-US" dirty="0" err="1">
                <a:solidFill>
                  <a:schemeClr val="bg2"/>
                </a:solidFill>
              </a:rPr>
              <a:t>tcp</a:t>
            </a:r>
            <a:r>
              <a:rPr lang="en-US" dirty="0">
                <a:solidFill>
                  <a:schemeClr val="bg2"/>
                </a:solidFill>
              </a:rPr>
              <a:t> </a:t>
            </a:r>
            <a:r>
              <a:rPr lang="en-US" dirty="0">
                <a:solidFill>
                  <a:schemeClr val="bg2"/>
                </a:solidFill>
                <a:sym typeface="Wingdings" panose="05000000000000000000" pitchFamily="2" charset="2"/>
              </a:rPr>
              <a:t> ssh</a:t>
            </a:r>
            <a:endParaRPr lang="en-US" dirty="0">
              <a:solidFill>
                <a:schemeClr val="bg2"/>
              </a:solidFill>
            </a:endParaRPr>
          </a:p>
          <a:p>
            <a:pPr marL="0" lvl="0" indent="0" algn="l" rtl="0">
              <a:spcBef>
                <a:spcPts val="0"/>
              </a:spcBef>
              <a:spcAft>
                <a:spcPts val="0"/>
              </a:spcAft>
              <a:buNone/>
            </a:pPr>
            <a:r>
              <a:rPr lang="en-US" dirty="0">
                <a:solidFill>
                  <a:schemeClr val="bg2"/>
                </a:solidFill>
              </a:rPr>
              <a:t>Porta 80/</a:t>
            </a:r>
            <a:r>
              <a:rPr lang="en-US" dirty="0" err="1">
                <a:solidFill>
                  <a:schemeClr val="bg2"/>
                </a:solidFill>
              </a:rPr>
              <a:t>tcp</a:t>
            </a:r>
            <a:r>
              <a:rPr lang="en-US" dirty="0">
                <a:solidFill>
                  <a:schemeClr val="bg2"/>
                </a:solidFill>
              </a:rPr>
              <a:t> </a:t>
            </a:r>
            <a:r>
              <a:rPr lang="en-US" dirty="0">
                <a:solidFill>
                  <a:schemeClr val="bg2"/>
                </a:solidFill>
                <a:sym typeface="Wingdings" panose="05000000000000000000" pitchFamily="2" charset="2"/>
              </a:rPr>
              <a:t> http</a:t>
            </a:r>
            <a:endParaRPr lang="en-US" dirty="0">
              <a:solidFill>
                <a:schemeClr val="bg2"/>
              </a:solidFill>
            </a:endParaRPr>
          </a:p>
        </p:txBody>
      </p:sp>
    </p:spTree>
    <p:extLst>
      <p:ext uri="{BB962C8B-B14F-4D97-AF65-F5344CB8AC3E}">
        <p14:creationId xmlns:p14="http://schemas.microsoft.com/office/powerpoint/2010/main" val="1818298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Enumeration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TCP Port Scanning: -</a:t>
            </a:r>
            <a:r>
              <a:rPr lang="it-IT" sz="2000" dirty="0" err="1">
                <a:solidFill>
                  <a:schemeClr val="lt2"/>
                </a:solidFill>
              </a:rPr>
              <a:t>sF</a:t>
            </a:r>
            <a:r>
              <a:rPr lang="it-IT" sz="2000" dirty="0">
                <a:solidFill>
                  <a:schemeClr val="lt2"/>
                </a:solidFill>
              </a:rPr>
              <a:t> </a:t>
            </a:r>
            <a:endParaRPr lang="it-IT" sz="2000" dirty="0"/>
          </a:p>
        </p:txBody>
      </p:sp>
      <p:sp>
        <p:nvSpPr>
          <p:cNvPr id="14" name="CasellaDiTesto 13">
            <a:extLst>
              <a:ext uri="{FF2B5EF4-FFF2-40B4-BE49-F238E27FC236}">
                <a16:creationId xmlns:a16="http://schemas.microsoft.com/office/drawing/2014/main" id="{9222F38A-0EFA-75CE-F72F-42C3546DA10E}"/>
              </a:ext>
            </a:extLst>
          </p:cNvPr>
          <p:cNvSpPr txBox="1"/>
          <p:nvPr/>
        </p:nvSpPr>
        <p:spPr>
          <a:xfrm>
            <a:off x="6088636" y="2869857"/>
            <a:ext cx="2196382" cy="738664"/>
          </a:xfrm>
          <a:prstGeom prst="rect">
            <a:avLst/>
          </a:prstGeom>
          <a:noFill/>
        </p:spPr>
        <p:txBody>
          <a:bodyPr wrap="square">
            <a:spAutoFit/>
          </a:bodyPr>
          <a:lstStyle/>
          <a:p>
            <a:pPr marL="0" lvl="0" indent="0" algn="l" rtl="0">
              <a:spcBef>
                <a:spcPts val="0"/>
              </a:spcBef>
              <a:spcAft>
                <a:spcPts val="0"/>
              </a:spcAft>
              <a:buNone/>
            </a:pPr>
            <a:r>
              <a:rPr lang="en-US" dirty="0" err="1">
                <a:solidFill>
                  <a:schemeClr val="bg2"/>
                </a:solidFill>
              </a:rPr>
              <a:t>Ulteriore</a:t>
            </a:r>
            <a:r>
              <a:rPr lang="en-US" dirty="0">
                <a:solidFill>
                  <a:schemeClr val="bg2"/>
                </a:solidFill>
              </a:rPr>
              <a:t> </a:t>
            </a:r>
            <a:r>
              <a:rPr lang="en-US" dirty="0" err="1">
                <a:solidFill>
                  <a:schemeClr val="bg2"/>
                </a:solidFill>
              </a:rPr>
              <a:t>controllo</a:t>
            </a:r>
            <a:r>
              <a:rPr lang="en-US" dirty="0">
                <a:solidFill>
                  <a:schemeClr val="bg2"/>
                </a:solidFill>
              </a:rPr>
              <a:t> per </a:t>
            </a:r>
            <a:r>
              <a:rPr lang="en-US" dirty="0" err="1">
                <a:solidFill>
                  <a:schemeClr val="bg2"/>
                </a:solidFill>
              </a:rPr>
              <a:t>verificare</a:t>
            </a:r>
            <a:r>
              <a:rPr lang="en-US" dirty="0">
                <a:solidFill>
                  <a:schemeClr val="bg2"/>
                </a:solidFill>
              </a:rPr>
              <a:t> se le </a:t>
            </a:r>
            <a:r>
              <a:rPr lang="en-US" dirty="0" err="1">
                <a:solidFill>
                  <a:schemeClr val="bg2"/>
                </a:solidFill>
              </a:rPr>
              <a:t>porte</a:t>
            </a:r>
            <a:r>
              <a:rPr lang="en-US" dirty="0">
                <a:solidFill>
                  <a:schemeClr val="bg2"/>
                </a:solidFill>
              </a:rPr>
              <a:t> </a:t>
            </a:r>
            <a:r>
              <a:rPr lang="en-US" dirty="0" err="1">
                <a:solidFill>
                  <a:schemeClr val="bg2"/>
                </a:solidFill>
              </a:rPr>
              <a:t>sono</a:t>
            </a:r>
            <a:r>
              <a:rPr lang="en-US" dirty="0">
                <a:solidFill>
                  <a:schemeClr val="bg2"/>
                </a:solidFill>
              </a:rPr>
              <a:t> </a:t>
            </a:r>
            <a:r>
              <a:rPr lang="en-US" dirty="0" err="1">
                <a:solidFill>
                  <a:schemeClr val="bg2"/>
                </a:solidFill>
              </a:rPr>
              <a:t>aperte</a:t>
            </a:r>
            <a:r>
              <a:rPr lang="en-US" dirty="0">
                <a:solidFill>
                  <a:schemeClr val="bg2"/>
                </a:solidFill>
              </a:rPr>
              <a:t> o filtrate</a:t>
            </a:r>
          </a:p>
        </p:txBody>
      </p:sp>
      <p:pic>
        <p:nvPicPr>
          <p:cNvPr id="3" name="Immagine 2" descr="Immagine che contiene testo, schermata, Carattere&#10;&#10;Descrizione generata automaticamente">
            <a:extLst>
              <a:ext uri="{FF2B5EF4-FFF2-40B4-BE49-F238E27FC236}">
                <a16:creationId xmlns:a16="http://schemas.microsoft.com/office/drawing/2014/main" id="{6E7064F0-113F-D882-2064-2CCBE0A32B3E}"/>
              </a:ext>
            </a:extLst>
          </p:cNvPr>
          <p:cNvPicPr>
            <a:picLocks noChangeAspect="1"/>
          </p:cNvPicPr>
          <p:nvPr/>
        </p:nvPicPr>
        <p:blipFill>
          <a:blip r:embed="rId3"/>
          <a:stretch>
            <a:fillRect/>
          </a:stretch>
        </p:blipFill>
        <p:spPr>
          <a:xfrm>
            <a:off x="720000" y="2232900"/>
            <a:ext cx="5314638" cy="1830153"/>
          </a:xfrm>
          <a:prstGeom prst="rect">
            <a:avLst/>
          </a:prstGeom>
        </p:spPr>
      </p:pic>
    </p:spTree>
    <p:extLst>
      <p:ext uri="{BB962C8B-B14F-4D97-AF65-F5344CB8AC3E}">
        <p14:creationId xmlns:p14="http://schemas.microsoft.com/office/powerpoint/2010/main" val="184806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Enumeration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TCP Port Scanning: -</a:t>
            </a:r>
            <a:r>
              <a:rPr lang="it-IT" sz="2000" dirty="0" err="1">
                <a:solidFill>
                  <a:schemeClr val="lt2"/>
                </a:solidFill>
              </a:rPr>
              <a:t>sA</a:t>
            </a:r>
            <a:r>
              <a:rPr lang="it-IT" sz="2000" dirty="0">
                <a:solidFill>
                  <a:schemeClr val="lt2"/>
                </a:solidFill>
              </a:rPr>
              <a:t> </a:t>
            </a:r>
            <a:endParaRPr lang="it-IT" sz="2000" dirty="0"/>
          </a:p>
        </p:txBody>
      </p:sp>
      <p:sp>
        <p:nvSpPr>
          <p:cNvPr id="14" name="CasellaDiTesto 13">
            <a:extLst>
              <a:ext uri="{FF2B5EF4-FFF2-40B4-BE49-F238E27FC236}">
                <a16:creationId xmlns:a16="http://schemas.microsoft.com/office/drawing/2014/main" id="{9222F38A-0EFA-75CE-F72F-42C3546DA10E}"/>
              </a:ext>
            </a:extLst>
          </p:cNvPr>
          <p:cNvSpPr txBox="1"/>
          <p:nvPr/>
        </p:nvSpPr>
        <p:spPr>
          <a:xfrm>
            <a:off x="6034639" y="2308748"/>
            <a:ext cx="2444344" cy="1815882"/>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ACK </a:t>
            </a:r>
            <a:r>
              <a:rPr lang="it-IT" dirty="0" err="1">
                <a:solidFill>
                  <a:schemeClr val="bg2"/>
                </a:solidFill>
              </a:rPr>
              <a:t>Scan</a:t>
            </a:r>
            <a:r>
              <a:rPr lang="it-IT" dirty="0">
                <a:solidFill>
                  <a:schemeClr val="bg2"/>
                </a:solidFill>
              </a:rPr>
              <a:t>, che è più complessa da bloccare e consiste nell’inviare pacchetti solo con il</a:t>
            </a:r>
          </a:p>
          <a:p>
            <a:pPr marL="0" lvl="0" indent="0" algn="l" rtl="0">
              <a:spcBef>
                <a:spcPts val="0"/>
              </a:spcBef>
              <a:spcAft>
                <a:spcPts val="0"/>
              </a:spcAft>
              <a:buNone/>
            </a:pPr>
            <a:r>
              <a:rPr lang="it-IT" dirty="0">
                <a:solidFill>
                  <a:schemeClr val="bg2"/>
                </a:solidFill>
              </a:rPr>
              <a:t>flag ACK aspettandosi in ritorno un pacchetto RST nel caso in cui la porta è aperta o chiusa</a:t>
            </a:r>
            <a:endParaRPr lang="en-US" dirty="0">
              <a:solidFill>
                <a:schemeClr val="bg2"/>
              </a:solidFill>
            </a:endParaRPr>
          </a:p>
        </p:txBody>
      </p:sp>
      <p:pic>
        <p:nvPicPr>
          <p:cNvPr id="4" name="Immagine 3" descr="Immagine che contiene testo, schermata, Carattere&#10;&#10;Descrizione generata automaticamente">
            <a:extLst>
              <a:ext uri="{FF2B5EF4-FFF2-40B4-BE49-F238E27FC236}">
                <a16:creationId xmlns:a16="http://schemas.microsoft.com/office/drawing/2014/main" id="{11080A82-B6F3-AE55-9D94-07740DF6E023}"/>
              </a:ext>
            </a:extLst>
          </p:cNvPr>
          <p:cNvPicPr>
            <a:picLocks noChangeAspect="1"/>
          </p:cNvPicPr>
          <p:nvPr/>
        </p:nvPicPr>
        <p:blipFill>
          <a:blip r:embed="rId3"/>
          <a:stretch>
            <a:fillRect/>
          </a:stretch>
        </p:blipFill>
        <p:spPr>
          <a:xfrm>
            <a:off x="861134" y="2371093"/>
            <a:ext cx="4791521" cy="1523274"/>
          </a:xfrm>
          <a:prstGeom prst="rect">
            <a:avLst/>
          </a:prstGeom>
        </p:spPr>
      </p:pic>
    </p:spTree>
    <p:extLst>
      <p:ext uri="{BB962C8B-B14F-4D97-AF65-F5344CB8AC3E}">
        <p14:creationId xmlns:p14="http://schemas.microsoft.com/office/powerpoint/2010/main" val="1276907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Enumeration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TCP Port Scanning: -</a:t>
            </a:r>
            <a:r>
              <a:rPr lang="it-IT" sz="2000" dirty="0" err="1">
                <a:solidFill>
                  <a:schemeClr val="lt2"/>
                </a:solidFill>
              </a:rPr>
              <a:t>sV</a:t>
            </a:r>
            <a:r>
              <a:rPr lang="it-IT" sz="2000" dirty="0">
                <a:solidFill>
                  <a:schemeClr val="lt2"/>
                </a:solidFill>
              </a:rPr>
              <a:t> </a:t>
            </a:r>
            <a:endParaRPr lang="it-IT" sz="2000" dirty="0"/>
          </a:p>
        </p:txBody>
      </p:sp>
      <p:sp>
        <p:nvSpPr>
          <p:cNvPr id="14" name="CasellaDiTesto 13">
            <a:extLst>
              <a:ext uri="{FF2B5EF4-FFF2-40B4-BE49-F238E27FC236}">
                <a16:creationId xmlns:a16="http://schemas.microsoft.com/office/drawing/2014/main" id="{9222F38A-0EFA-75CE-F72F-42C3546DA10E}"/>
              </a:ext>
            </a:extLst>
          </p:cNvPr>
          <p:cNvSpPr txBox="1"/>
          <p:nvPr/>
        </p:nvSpPr>
        <p:spPr>
          <a:xfrm>
            <a:off x="6034639" y="2571750"/>
            <a:ext cx="2444344" cy="954107"/>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Stabilire quali sono i servizi associati alle varie porte e quali sono le</a:t>
            </a:r>
          </a:p>
          <a:p>
            <a:pPr marL="0" lvl="0" indent="0" algn="l" rtl="0">
              <a:spcBef>
                <a:spcPts val="0"/>
              </a:spcBef>
              <a:spcAft>
                <a:spcPts val="0"/>
              </a:spcAft>
              <a:buNone/>
            </a:pPr>
            <a:r>
              <a:rPr lang="it-IT" dirty="0">
                <a:solidFill>
                  <a:schemeClr val="bg2"/>
                </a:solidFill>
              </a:rPr>
              <a:t>versioni di questi.</a:t>
            </a:r>
            <a:endParaRPr lang="en-US" dirty="0">
              <a:solidFill>
                <a:schemeClr val="bg2"/>
              </a:solidFill>
            </a:endParaRPr>
          </a:p>
        </p:txBody>
      </p:sp>
      <p:pic>
        <p:nvPicPr>
          <p:cNvPr id="3" name="Immagine 2" descr="Immagine che contiene testo, schermata, Carattere&#10;&#10;Descrizione generata automaticamente">
            <a:extLst>
              <a:ext uri="{FF2B5EF4-FFF2-40B4-BE49-F238E27FC236}">
                <a16:creationId xmlns:a16="http://schemas.microsoft.com/office/drawing/2014/main" id="{27726DFE-9A81-A764-1257-11A94B2EE21F}"/>
              </a:ext>
            </a:extLst>
          </p:cNvPr>
          <p:cNvPicPr>
            <a:picLocks noChangeAspect="1"/>
          </p:cNvPicPr>
          <p:nvPr/>
        </p:nvPicPr>
        <p:blipFill>
          <a:blip r:embed="rId3"/>
          <a:stretch>
            <a:fillRect/>
          </a:stretch>
        </p:blipFill>
        <p:spPr>
          <a:xfrm>
            <a:off x="720000" y="2151178"/>
            <a:ext cx="5271402" cy="1795249"/>
          </a:xfrm>
          <a:prstGeom prst="rect">
            <a:avLst/>
          </a:prstGeom>
        </p:spPr>
      </p:pic>
    </p:spTree>
    <p:extLst>
      <p:ext uri="{BB962C8B-B14F-4D97-AF65-F5344CB8AC3E}">
        <p14:creationId xmlns:p14="http://schemas.microsoft.com/office/powerpoint/2010/main" val="2509256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Enumeration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TCP Port Scanning: -A </a:t>
            </a:r>
            <a:endParaRPr lang="it-IT" sz="2000" dirty="0"/>
          </a:p>
        </p:txBody>
      </p:sp>
      <p:sp>
        <p:nvSpPr>
          <p:cNvPr id="14" name="CasellaDiTesto 13">
            <a:extLst>
              <a:ext uri="{FF2B5EF4-FFF2-40B4-BE49-F238E27FC236}">
                <a16:creationId xmlns:a16="http://schemas.microsoft.com/office/drawing/2014/main" id="{9222F38A-0EFA-75CE-F72F-42C3546DA10E}"/>
              </a:ext>
            </a:extLst>
          </p:cNvPr>
          <p:cNvSpPr txBox="1"/>
          <p:nvPr/>
        </p:nvSpPr>
        <p:spPr>
          <a:xfrm>
            <a:off x="5841111" y="2507602"/>
            <a:ext cx="2644798" cy="1600438"/>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Questa scansione esegue contemporaneamente:</a:t>
            </a:r>
          </a:p>
          <a:p>
            <a:pPr marL="0" lvl="0" indent="0" algn="l" rtl="0">
              <a:spcBef>
                <a:spcPts val="0"/>
              </a:spcBef>
              <a:spcAft>
                <a:spcPts val="0"/>
              </a:spcAft>
              <a:buNone/>
            </a:pPr>
            <a:endParaRPr lang="it-IT" dirty="0">
              <a:solidFill>
                <a:schemeClr val="bg2"/>
              </a:solidFill>
            </a:endParaRPr>
          </a:p>
          <a:p>
            <a:pPr marL="285750" lvl="0" indent="-285750" algn="l" rtl="0">
              <a:spcBef>
                <a:spcPts val="0"/>
              </a:spcBef>
              <a:spcAft>
                <a:spcPts val="0"/>
              </a:spcAft>
              <a:buFont typeface="Arial" panose="020B0604020202020204" pitchFamily="34" charset="0"/>
              <a:buChar char="•"/>
            </a:pPr>
            <a:r>
              <a:rPr lang="en-US" dirty="0">
                <a:solidFill>
                  <a:schemeClr val="bg2"/>
                </a:solidFill>
              </a:rPr>
              <a:t>OS Fingerprinting</a:t>
            </a:r>
          </a:p>
          <a:p>
            <a:pPr marL="285750" lvl="0" indent="-285750" algn="l" rtl="0">
              <a:spcBef>
                <a:spcPts val="0"/>
              </a:spcBef>
              <a:spcAft>
                <a:spcPts val="0"/>
              </a:spcAft>
              <a:buFont typeface="Arial" panose="020B0604020202020204" pitchFamily="34" charset="0"/>
              <a:buChar char="•"/>
            </a:pPr>
            <a:r>
              <a:rPr lang="en-US" dirty="0">
                <a:solidFill>
                  <a:schemeClr val="bg2"/>
                </a:solidFill>
              </a:rPr>
              <a:t>Service version Detection</a:t>
            </a:r>
          </a:p>
          <a:p>
            <a:pPr marL="285750" lvl="0" indent="-285750" algn="l" rtl="0">
              <a:spcBef>
                <a:spcPts val="0"/>
              </a:spcBef>
              <a:spcAft>
                <a:spcPts val="0"/>
              </a:spcAft>
              <a:buFont typeface="Arial" panose="020B0604020202020204" pitchFamily="34" charset="0"/>
              <a:buChar char="•"/>
            </a:pPr>
            <a:r>
              <a:rPr lang="en-US" dirty="0">
                <a:solidFill>
                  <a:schemeClr val="bg2"/>
                </a:solidFill>
              </a:rPr>
              <a:t>Traceroute</a:t>
            </a:r>
          </a:p>
          <a:p>
            <a:pPr marL="285750" lvl="0" indent="-285750" algn="l" rtl="0">
              <a:spcBef>
                <a:spcPts val="0"/>
              </a:spcBef>
              <a:spcAft>
                <a:spcPts val="0"/>
              </a:spcAft>
              <a:buFont typeface="Arial" panose="020B0604020202020204" pitchFamily="34" charset="0"/>
              <a:buChar char="•"/>
            </a:pPr>
            <a:r>
              <a:rPr lang="en-US" dirty="0">
                <a:solidFill>
                  <a:schemeClr val="bg2"/>
                </a:solidFill>
              </a:rPr>
              <a:t>Script Scan</a:t>
            </a:r>
            <a:endParaRPr lang="it-IT" dirty="0">
              <a:solidFill>
                <a:schemeClr val="bg2"/>
              </a:solidFill>
            </a:endParaRPr>
          </a:p>
        </p:txBody>
      </p:sp>
      <p:pic>
        <p:nvPicPr>
          <p:cNvPr id="4" name="Immagine 3" descr="Immagine che contiene testo, schermata, Carattere&#10;&#10;Descrizione generata automaticamente">
            <a:extLst>
              <a:ext uri="{FF2B5EF4-FFF2-40B4-BE49-F238E27FC236}">
                <a16:creationId xmlns:a16="http://schemas.microsoft.com/office/drawing/2014/main" id="{54D4F9EB-A5FB-B23E-950B-D51B5E26FD99}"/>
              </a:ext>
            </a:extLst>
          </p:cNvPr>
          <p:cNvPicPr>
            <a:picLocks noChangeAspect="1"/>
          </p:cNvPicPr>
          <p:nvPr/>
        </p:nvPicPr>
        <p:blipFill>
          <a:blip r:embed="rId3"/>
          <a:stretch>
            <a:fillRect/>
          </a:stretch>
        </p:blipFill>
        <p:spPr>
          <a:xfrm>
            <a:off x="858545" y="1668600"/>
            <a:ext cx="4627855" cy="3045682"/>
          </a:xfrm>
          <a:prstGeom prst="rect">
            <a:avLst/>
          </a:prstGeom>
        </p:spPr>
      </p:pic>
    </p:spTree>
    <p:extLst>
      <p:ext uri="{BB962C8B-B14F-4D97-AF65-F5344CB8AC3E}">
        <p14:creationId xmlns:p14="http://schemas.microsoft.com/office/powerpoint/2010/main" val="1095779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Enumeration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UDP Port Scanning: -</a:t>
            </a:r>
            <a:r>
              <a:rPr lang="it-IT" sz="2000" dirty="0" err="1">
                <a:solidFill>
                  <a:schemeClr val="lt2"/>
                </a:solidFill>
              </a:rPr>
              <a:t>sU</a:t>
            </a:r>
            <a:r>
              <a:rPr lang="it-IT" sz="2000" dirty="0">
                <a:solidFill>
                  <a:schemeClr val="lt2"/>
                </a:solidFill>
              </a:rPr>
              <a:t> </a:t>
            </a:r>
            <a:endParaRPr lang="it-IT" sz="2000" dirty="0"/>
          </a:p>
        </p:txBody>
      </p:sp>
      <p:sp>
        <p:nvSpPr>
          <p:cNvPr id="14" name="CasellaDiTesto 13">
            <a:extLst>
              <a:ext uri="{FF2B5EF4-FFF2-40B4-BE49-F238E27FC236}">
                <a16:creationId xmlns:a16="http://schemas.microsoft.com/office/drawing/2014/main" id="{9222F38A-0EFA-75CE-F72F-42C3546DA10E}"/>
              </a:ext>
            </a:extLst>
          </p:cNvPr>
          <p:cNvSpPr txBox="1"/>
          <p:nvPr/>
        </p:nvSpPr>
        <p:spPr>
          <a:xfrm>
            <a:off x="5841111" y="2507602"/>
            <a:ext cx="2444344" cy="1169551"/>
          </a:xfrm>
          <a:prstGeom prst="rect">
            <a:avLst/>
          </a:prstGeom>
          <a:noFill/>
        </p:spPr>
        <p:txBody>
          <a:bodyPr wrap="square">
            <a:spAutoFit/>
          </a:bodyPr>
          <a:lstStyle/>
          <a:p>
            <a:pPr marL="0" lvl="0" indent="0" algn="l" rtl="0">
              <a:spcBef>
                <a:spcPts val="0"/>
              </a:spcBef>
              <a:spcAft>
                <a:spcPts val="0"/>
              </a:spcAft>
              <a:buNone/>
            </a:pPr>
            <a:r>
              <a:rPr lang="it-IT" dirty="0">
                <a:solidFill>
                  <a:schemeClr val="bg2"/>
                </a:solidFill>
              </a:rPr>
              <a:t>È possibile che la macchina virtuale stia utilizzando il</a:t>
            </a:r>
          </a:p>
          <a:p>
            <a:pPr marL="0" lvl="0" indent="0" algn="l" rtl="0">
              <a:spcBef>
                <a:spcPts val="0"/>
              </a:spcBef>
              <a:spcAft>
                <a:spcPts val="0"/>
              </a:spcAft>
              <a:buNone/>
            </a:pPr>
            <a:r>
              <a:rPr lang="it-IT" dirty="0">
                <a:solidFill>
                  <a:schemeClr val="bg2"/>
                </a:solidFill>
              </a:rPr>
              <a:t>DHCP per ottenere un indirizzo IP, il che spiega perché la porta 68 è aperta.</a:t>
            </a:r>
          </a:p>
        </p:txBody>
      </p:sp>
      <p:pic>
        <p:nvPicPr>
          <p:cNvPr id="3" name="Immagine 2" descr="Immagine che contiene testo, schermata, Carattere&#10;&#10;Descrizione generata automaticamente">
            <a:extLst>
              <a:ext uri="{FF2B5EF4-FFF2-40B4-BE49-F238E27FC236}">
                <a16:creationId xmlns:a16="http://schemas.microsoft.com/office/drawing/2014/main" id="{DE6A56CA-BB22-A3B6-EF88-3B5316FB637C}"/>
              </a:ext>
            </a:extLst>
          </p:cNvPr>
          <p:cNvPicPr>
            <a:picLocks noChangeAspect="1"/>
          </p:cNvPicPr>
          <p:nvPr/>
        </p:nvPicPr>
        <p:blipFill>
          <a:blip r:embed="rId3"/>
          <a:stretch>
            <a:fillRect/>
          </a:stretch>
        </p:blipFill>
        <p:spPr>
          <a:xfrm>
            <a:off x="720000" y="1849197"/>
            <a:ext cx="4598746" cy="2754303"/>
          </a:xfrm>
          <a:prstGeom prst="rect">
            <a:avLst/>
          </a:prstGeom>
        </p:spPr>
      </p:pic>
    </p:spTree>
    <p:extLst>
      <p:ext uri="{BB962C8B-B14F-4D97-AF65-F5344CB8AC3E}">
        <p14:creationId xmlns:p14="http://schemas.microsoft.com/office/powerpoint/2010/main" val="390770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Target Discovery</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Informazioni ottenute</a:t>
            </a:r>
            <a:endParaRPr lang="it-IT" sz="2000" dirty="0"/>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787058" y="2001651"/>
            <a:ext cx="5655305" cy="2246769"/>
          </a:xfrm>
          <a:prstGeom prst="rect">
            <a:avLst/>
          </a:prstGeom>
          <a:noFill/>
        </p:spPr>
        <p:txBody>
          <a:bodyPr wrap="square">
            <a:spAutoFit/>
          </a:bodyPr>
          <a:lstStyle/>
          <a:p>
            <a:r>
              <a:rPr kumimoji="0" lang="en" sz="1800" b="1" i="0" u="none" strike="noStrike" kern="0" cap="none" spc="0" normalizeH="0" baseline="0" noProof="0" dirty="0">
                <a:ln>
                  <a:noFill/>
                </a:ln>
                <a:solidFill>
                  <a:schemeClr val="bg2"/>
                </a:solidFill>
                <a:effectLst/>
                <a:uLnTx/>
                <a:uFillTx/>
                <a:latin typeface="Anaheim"/>
                <a:sym typeface="Anaheim"/>
              </a:rPr>
              <a:t>Porte Aperte: </a:t>
            </a:r>
            <a:r>
              <a:rPr kumimoji="0" lang="en" sz="1800" b="0" i="0" u="none" strike="noStrike" kern="0" cap="none" spc="0" normalizeH="0" baseline="0" noProof="0" dirty="0">
                <a:ln>
                  <a:noFill/>
                </a:ln>
                <a:solidFill>
                  <a:schemeClr val="bg2"/>
                </a:solidFill>
                <a:effectLst/>
                <a:uLnTx/>
                <a:uFillTx/>
                <a:latin typeface="Anaheim"/>
                <a:sym typeface="Anaheim"/>
              </a:rPr>
              <a:t>22 – 80</a:t>
            </a:r>
          </a:p>
          <a:p>
            <a:endParaRPr kumimoji="0" lang="en" sz="1800" b="0" i="0" u="none" strike="noStrike" kern="0" cap="none" spc="0" normalizeH="0" baseline="0" noProof="0" dirty="0">
              <a:ln>
                <a:noFill/>
              </a:ln>
              <a:solidFill>
                <a:schemeClr val="bg2"/>
              </a:solidFill>
              <a:effectLst/>
              <a:uLnTx/>
              <a:uFillTx/>
              <a:latin typeface="Anaheim"/>
              <a:sym typeface="Anaheim"/>
            </a:endParaRPr>
          </a:p>
          <a:p>
            <a:r>
              <a:rPr lang="en" sz="1800" b="1" dirty="0">
                <a:solidFill>
                  <a:schemeClr val="bg2"/>
                </a:solidFill>
                <a:latin typeface="Anaheim"/>
                <a:sym typeface="Anaheim"/>
              </a:rPr>
              <a:t>Servizi in ascolto: </a:t>
            </a:r>
            <a:r>
              <a:rPr lang="en" sz="1800" dirty="0">
                <a:solidFill>
                  <a:schemeClr val="bg2"/>
                </a:solidFill>
                <a:latin typeface="Anaheim"/>
                <a:sym typeface="Anaheim"/>
              </a:rPr>
              <a:t>ssh, http</a:t>
            </a:r>
          </a:p>
          <a:p>
            <a:endParaRPr lang="en" sz="1800" dirty="0">
              <a:solidFill>
                <a:schemeClr val="bg2"/>
              </a:solidFill>
              <a:latin typeface="Anaheim"/>
              <a:sym typeface="Anaheim"/>
            </a:endParaRPr>
          </a:p>
          <a:p>
            <a:r>
              <a:rPr lang="en" sz="1800" b="1" dirty="0">
                <a:solidFill>
                  <a:schemeClr val="bg2"/>
                </a:solidFill>
                <a:latin typeface="Anaheim"/>
                <a:sym typeface="Anaheim"/>
              </a:rPr>
              <a:t>Versioni dei servizi</a:t>
            </a:r>
            <a:r>
              <a:rPr lang="en" sz="1800" dirty="0">
                <a:solidFill>
                  <a:schemeClr val="bg2"/>
                </a:solidFill>
                <a:latin typeface="Anaheim"/>
                <a:sym typeface="Anaheim"/>
              </a:rPr>
              <a:t>: OpenSSH 7.9  e Apache httpd 2.4.38</a:t>
            </a:r>
          </a:p>
          <a:p>
            <a:endParaRPr lang="en" sz="1800" dirty="0">
              <a:solidFill>
                <a:schemeClr val="bg2"/>
              </a:solidFill>
              <a:latin typeface="Anaheim"/>
              <a:sym typeface="Anaheim"/>
            </a:endParaRPr>
          </a:p>
          <a:p>
            <a:r>
              <a:rPr lang="en" sz="1800" b="1" dirty="0">
                <a:solidFill>
                  <a:schemeClr val="bg2"/>
                </a:solidFill>
                <a:latin typeface="Anaheim"/>
                <a:sym typeface="Anaheim"/>
              </a:rPr>
              <a:t>Probabilile assenza di filtraggio sulle porte</a:t>
            </a:r>
          </a:p>
          <a:p>
            <a:endParaRPr lang="it-IT" dirty="0">
              <a:solidFill>
                <a:schemeClr val="bg2"/>
              </a:solidFill>
            </a:endParaRPr>
          </a:p>
        </p:txBody>
      </p:sp>
    </p:spTree>
    <p:extLst>
      <p:ext uri="{BB962C8B-B14F-4D97-AF65-F5344CB8AC3E}">
        <p14:creationId xmlns:p14="http://schemas.microsoft.com/office/powerpoint/2010/main" val="937974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1708200" y="1558555"/>
            <a:ext cx="5727600" cy="1901700"/>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1708175" y="1776655"/>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Vulnerability Mapping</a:t>
            </a:r>
            <a:endParaRPr sz="3200" dirty="0"/>
          </a:p>
        </p:txBody>
      </p:sp>
      <p:sp>
        <p:nvSpPr>
          <p:cNvPr id="1345" name="Google Shape;1345;p36"/>
          <p:cNvSpPr txBox="1">
            <a:spLocks noGrp="1"/>
          </p:cNvSpPr>
          <p:nvPr>
            <p:ph type="subTitle" idx="1"/>
          </p:nvPr>
        </p:nvSpPr>
        <p:spPr>
          <a:xfrm>
            <a:off x="1708175" y="2618454"/>
            <a:ext cx="5727600" cy="841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rPr>
              <a:t>Ora che sono stati rilevati i vari servizi attivi sull’asset si può procedere con l’analisi delle vulnerabilità presenti.</a:t>
            </a:r>
            <a:endParaRPr lang="en-US" dirty="0">
              <a:solidFill>
                <a:schemeClr val="bg2"/>
              </a:solidFill>
            </a:endParaRPr>
          </a:p>
        </p:txBody>
      </p:sp>
    </p:spTree>
    <p:extLst>
      <p:ext uri="{BB962C8B-B14F-4D97-AF65-F5344CB8AC3E}">
        <p14:creationId xmlns:p14="http://schemas.microsoft.com/office/powerpoint/2010/main" val="2077037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Vulnerability Mapping</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Scanner utilizzati</a:t>
            </a:r>
            <a:endParaRPr lang="it-IT" sz="2000" dirty="0"/>
          </a:p>
        </p:txBody>
      </p:sp>
      <p:grpSp>
        <p:nvGrpSpPr>
          <p:cNvPr id="2" name="Google Shape;1367;p37">
            <a:extLst>
              <a:ext uri="{FF2B5EF4-FFF2-40B4-BE49-F238E27FC236}">
                <a16:creationId xmlns:a16="http://schemas.microsoft.com/office/drawing/2014/main" id="{63EA8ACE-535D-EBA7-E637-5D2C723EE524}"/>
              </a:ext>
            </a:extLst>
          </p:cNvPr>
          <p:cNvGrpSpPr/>
          <p:nvPr/>
        </p:nvGrpSpPr>
        <p:grpSpPr>
          <a:xfrm>
            <a:off x="1494125" y="1702816"/>
            <a:ext cx="1130400" cy="1319125"/>
            <a:chOff x="4876875" y="1427500"/>
            <a:chExt cx="1130400" cy="1319125"/>
          </a:xfrm>
        </p:grpSpPr>
        <p:sp>
          <p:nvSpPr>
            <p:cNvPr id="3" name="Google Shape;1368;p37">
              <a:extLst>
                <a:ext uri="{FF2B5EF4-FFF2-40B4-BE49-F238E27FC236}">
                  <a16:creationId xmlns:a16="http://schemas.microsoft.com/office/drawing/2014/main" id="{EF0C41CF-A0E7-46E4-4DF6-9352D7780B1C}"/>
                </a:ext>
              </a:extLst>
            </p:cNvPr>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9;p37">
              <a:extLst>
                <a:ext uri="{FF2B5EF4-FFF2-40B4-BE49-F238E27FC236}">
                  <a16:creationId xmlns:a16="http://schemas.microsoft.com/office/drawing/2014/main" id="{99DF9975-6701-11DD-6605-85E43D895AA5}"/>
                </a:ext>
              </a:extLst>
            </p:cNvPr>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370;p37">
            <a:extLst>
              <a:ext uri="{FF2B5EF4-FFF2-40B4-BE49-F238E27FC236}">
                <a16:creationId xmlns:a16="http://schemas.microsoft.com/office/drawing/2014/main" id="{A10532DC-BAC5-1C1A-13A9-FF4959C71722}"/>
              </a:ext>
            </a:extLst>
          </p:cNvPr>
          <p:cNvGrpSpPr/>
          <p:nvPr/>
        </p:nvGrpSpPr>
        <p:grpSpPr>
          <a:xfrm>
            <a:off x="3257860" y="1702816"/>
            <a:ext cx="1130400" cy="1319125"/>
            <a:chOff x="3136725" y="3287950"/>
            <a:chExt cx="1130400" cy="1319125"/>
          </a:xfrm>
        </p:grpSpPr>
        <p:sp>
          <p:nvSpPr>
            <p:cNvPr id="9" name="Google Shape;1371;p37">
              <a:extLst>
                <a:ext uri="{FF2B5EF4-FFF2-40B4-BE49-F238E27FC236}">
                  <a16:creationId xmlns:a16="http://schemas.microsoft.com/office/drawing/2014/main" id="{B0C7F1B0-3BD6-2A60-750C-C6DF5AFB086B}"/>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2;p37">
              <a:extLst>
                <a:ext uri="{FF2B5EF4-FFF2-40B4-BE49-F238E27FC236}">
                  <a16:creationId xmlns:a16="http://schemas.microsoft.com/office/drawing/2014/main" id="{42C3693E-9617-C804-26BA-7A9F732D2C52}"/>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70;p37">
            <a:extLst>
              <a:ext uri="{FF2B5EF4-FFF2-40B4-BE49-F238E27FC236}">
                <a16:creationId xmlns:a16="http://schemas.microsoft.com/office/drawing/2014/main" id="{1B63492C-B031-AC66-65CA-D7630A7FF172}"/>
              </a:ext>
            </a:extLst>
          </p:cNvPr>
          <p:cNvGrpSpPr/>
          <p:nvPr/>
        </p:nvGrpSpPr>
        <p:grpSpPr>
          <a:xfrm>
            <a:off x="5021291" y="1691242"/>
            <a:ext cx="1130400" cy="1319125"/>
            <a:chOff x="3136725" y="3287950"/>
            <a:chExt cx="1130400" cy="1319125"/>
          </a:xfrm>
        </p:grpSpPr>
        <p:sp>
          <p:nvSpPr>
            <p:cNvPr id="12" name="Google Shape;1371;p37">
              <a:extLst>
                <a:ext uri="{FF2B5EF4-FFF2-40B4-BE49-F238E27FC236}">
                  <a16:creationId xmlns:a16="http://schemas.microsoft.com/office/drawing/2014/main" id="{641EF235-A4E9-B9AB-A353-66CAEDF32861}"/>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2;p37">
              <a:extLst>
                <a:ext uri="{FF2B5EF4-FFF2-40B4-BE49-F238E27FC236}">
                  <a16:creationId xmlns:a16="http://schemas.microsoft.com/office/drawing/2014/main" id="{CF31A376-8E40-C673-BCBA-4586F4E077D2}"/>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CasellaDiTesto 15">
            <a:extLst>
              <a:ext uri="{FF2B5EF4-FFF2-40B4-BE49-F238E27FC236}">
                <a16:creationId xmlns:a16="http://schemas.microsoft.com/office/drawing/2014/main" id="{72BB5E4A-0749-FDD5-1345-2C919EC93D7F}"/>
              </a:ext>
            </a:extLst>
          </p:cNvPr>
          <p:cNvSpPr txBox="1"/>
          <p:nvPr/>
        </p:nvSpPr>
        <p:spPr>
          <a:xfrm>
            <a:off x="3404201" y="1670713"/>
            <a:ext cx="837716" cy="307777"/>
          </a:xfrm>
          <a:prstGeom prst="rect">
            <a:avLst/>
          </a:prstGeom>
          <a:noFill/>
        </p:spPr>
        <p:txBody>
          <a:bodyPr wrap="square">
            <a:spAutoFit/>
          </a:bodyPr>
          <a:lstStyle/>
          <a:p>
            <a:pPr algn="ctr"/>
            <a:r>
              <a:rPr lang="en" dirty="0">
                <a:solidFill>
                  <a:schemeClr val="bg2"/>
                </a:solidFill>
                <a:latin typeface="Anaheim"/>
                <a:sym typeface="Anaheim"/>
              </a:rPr>
              <a:t>Whatweb</a:t>
            </a:r>
            <a:endParaRPr lang="it-IT" dirty="0">
              <a:solidFill>
                <a:schemeClr val="bg2"/>
              </a:solidFill>
            </a:endParaRPr>
          </a:p>
        </p:txBody>
      </p:sp>
      <p:sp>
        <p:nvSpPr>
          <p:cNvPr id="17" name="CasellaDiTesto 16">
            <a:extLst>
              <a:ext uri="{FF2B5EF4-FFF2-40B4-BE49-F238E27FC236}">
                <a16:creationId xmlns:a16="http://schemas.microsoft.com/office/drawing/2014/main" id="{467F82B2-9C48-EEEE-9938-1E91A3DD8F20}"/>
              </a:ext>
            </a:extLst>
          </p:cNvPr>
          <p:cNvSpPr txBox="1"/>
          <p:nvPr/>
        </p:nvSpPr>
        <p:spPr>
          <a:xfrm>
            <a:off x="1738264" y="1679302"/>
            <a:ext cx="687882"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Nessus</a:t>
            </a:r>
            <a:endParaRPr lang="it-IT" dirty="0">
              <a:solidFill>
                <a:schemeClr val="bg2"/>
              </a:solidFill>
            </a:endParaRPr>
          </a:p>
        </p:txBody>
      </p:sp>
      <p:sp>
        <p:nvSpPr>
          <p:cNvPr id="18" name="CasellaDiTesto 17">
            <a:extLst>
              <a:ext uri="{FF2B5EF4-FFF2-40B4-BE49-F238E27FC236}">
                <a16:creationId xmlns:a16="http://schemas.microsoft.com/office/drawing/2014/main" id="{DB722D2F-9C6B-83F1-54F9-D9061024ED38}"/>
              </a:ext>
            </a:extLst>
          </p:cNvPr>
          <p:cNvSpPr txBox="1"/>
          <p:nvPr/>
        </p:nvSpPr>
        <p:spPr>
          <a:xfrm>
            <a:off x="5256561" y="1674165"/>
            <a:ext cx="659857" cy="261610"/>
          </a:xfrm>
          <a:prstGeom prst="rect">
            <a:avLst/>
          </a:prstGeom>
          <a:noFill/>
        </p:spPr>
        <p:txBody>
          <a:bodyPr wrap="square">
            <a:spAutoFit/>
          </a:bodyPr>
          <a:lstStyle/>
          <a:p>
            <a:r>
              <a:rPr lang="it-IT" sz="1100" dirty="0">
                <a:solidFill>
                  <a:schemeClr val="bg2"/>
                </a:solidFill>
                <a:latin typeface="Anaheim"/>
                <a:sym typeface="Anaheim"/>
              </a:rPr>
              <a:t>wafw00f</a:t>
            </a:r>
            <a:endParaRPr lang="it-IT" sz="1100" dirty="0">
              <a:solidFill>
                <a:schemeClr val="bg2"/>
              </a:solidFill>
            </a:endParaRPr>
          </a:p>
        </p:txBody>
      </p:sp>
      <p:grpSp>
        <p:nvGrpSpPr>
          <p:cNvPr id="4" name="Google Shape;1367;p37">
            <a:extLst>
              <a:ext uri="{FF2B5EF4-FFF2-40B4-BE49-F238E27FC236}">
                <a16:creationId xmlns:a16="http://schemas.microsoft.com/office/drawing/2014/main" id="{0DD11055-EB0D-1A44-9371-E8D4BD5B2D94}"/>
              </a:ext>
            </a:extLst>
          </p:cNvPr>
          <p:cNvGrpSpPr/>
          <p:nvPr/>
        </p:nvGrpSpPr>
        <p:grpSpPr>
          <a:xfrm>
            <a:off x="1494125" y="3275619"/>
            <a:ext cx="1130400" cy="1319125"/>
            <a:chOff x="4876875" y="1427500"/>
            <a:chExt cx="1130400" cy="1319125"/>
          </a:xfrm>
        </p:grpSpPr>
        <p:sp>
          <p:nvSpPr>
            <p:cNvPr id="7" name="Google Shape;1368;p37">
              <a:extLst>
                <a:ext uri="{FF2B5EF4-FFF2-40B4-BE49-F238E27FC236}">
                  <a16:creationId xmlns:a16="http://schemas.microsoft.com/office/drawing/2014/main" id="{A626CC67-0E79-DF30-E408-5CA746FFC0CE}"/>
                </a:ext>
              </a:extLst>
            </p:cNvPr>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p37">
              <a:extLst>
                <a:ext uri="{FF2B5EF4-FFF2-40B4-BE49-F238E27FC236}">
                  <a16:creationId xmlns:a16="http://schemas.microsoft.com/office/drawing/2014/main" id="{B3507197-8B3E-DDE6-4B73-E2319E772A22}"/>
                </a:ext>
              </a:extLst>
            </p:cNvPr>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70;p37">
            <a:extLst>
              <a:ext uri="{FF2B5EF4-FFF2-40B4-BE49-F238E27FC236}">
                <a16:creationId xmlns:a16="http://schemas.microsoft.com/office/drawing/2014/main" id="{4B29C6DD-0630-6962-A2AB-241E9F6DA479}"/>
              </a:ext>
            </a:extLst>
          </p:cNvPr>
          <p:cNvGrpSpPr/>
          <p:nvPr/>
        </p:nvGrpSpPr>
        <p:grpSpPr>
          <a:xfrm>
            <a:off x="3257860" y="3275619"/>
            <a:ext cx="1130400" cy="1319125"/>
            <a:chOff x="3136725" y="3287950"/>
            <a:chExt cx="1130400" cy="1319125"/>
          </a:xfrm>
        </p:grpSpPr>
        <p:sp>
          <p:nvSpPr>
            <p:cNvPr id="19" name="Google Shape;1371;p37">
              <a:extLst>
                <a:ext uri="{FF2B5EF4-FFF2-40B4-BE49-F238E27FC236}">
                  <a16:creationId xmlns:a16="http://schemas.microsoft.com/office/drawing/2014/main" id="{C8371E26-5E4F-C7CF-97DC-6DE46F517498}"/>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2;p37">
              <a:extLst>
                <a:ext uri="{FF2B5EF4-FFF2-40B4-BE49-F238E27FC236}">
                  <a16:creationId xmlns:a16="http://schemas.microsoft.com/office/drawing/2014/main" id="{59E1656C-C70E-D720-F474-684237C758E1}"/>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70;p37">
            <a:extLst>
              <a:ext uri="{FF2B5EF4-FFF2-40B4-BE49-F238E27FC236}">
                <a16:creationId xmlns:a16="http://schemas.microsoft.com/office/drawing/2014/main" id="{5ABB1B34-B837-8C05-4A8D-D774A2279E6E}"/>
              </a:ext>
            </a:extLst>
          </p:cNvPr>
          <p:cNvGrpSpPr/>
          <p:nvPr/>
        </p:nvGrpSpPr>
        <p:grpSpPr>
          <a:xfrm>
            <a:off x="5021291" y="3264045"/>
            <a:ext cx="1130400" cy="1319125"/>
            <a:chOff x="3136725" y="3287950"/>
            <a:chExt cx="1130400" cy="1319125"/>
          </a:xfrm>
        </p:grpSpPr>
        <p:sp>
          <p:nvSpPr>
            <p:cNvPr id="26" name="Google Shape;1371;p37">
              <a:extLst>
                <a:ext uri="{FF2B5EF4-FFF2-40B4-BE49-F238E27FC236}">
                  <a16:creationId xmlns:a16="http://schemas.microsoft.com/office/drawing/2014/main" id="{5C284CD4-2A9C-1725-C7A1-B8CF84D095E4}"/>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2;p37">
              <a:extLst>
                <a:ext uri="{FF2B5EF4-FFF2-40B4-BE49-F238E27FC236}">
                  <a16:creationId xmlns:a16="http://schemas.microsoft.com/office/drawing/2014/main" id="{2E1419AB-3ACB-8292-993C-C4FA47B02688}"/>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CasellaDiTesto 29">
            <a:extLst>
              <a:ext uri="{FF2B5EF4-FFF2-40B4-BE49-F238E27FC236}">
                <a16:creationId xmlns:a16="http://schemas.microsoft.com/office/drawing/2014/main" id="{F0138F50-78D1-5C08-201F-ECB93B669943}"/>
              </a:ext>
            </a:extLst>
          </p:cNvPr>
          <p:cNvSpPr txBox="1"/>
          <p:nvPr/>
        </p:nvSpPr>
        <p:spPr>
          <a:xfrm>
            <a:off x="3257860" y="3244920"/>
            <a:ext cx="1528161" cy="307777"/>
          </a:xfrm>
          <a:prstGeom prst="rect">
            <a:avLst/>
          </a:prstGeom>
          <a:noFill/>
        </p:spPr>
        <p:txBody>
          <a:bodyPr wrap="square">
            <a:spAutoFit/>
          </a:bodyPr>
          <a:lstStyle/>
          <a:p>
            <a:r>
              <a:rPr lang="en" dirty="0">
                <a:solidFill>
                  <a:schemeClr val="bg2"/>
                </a:solidFill>
                <a:latin typeface="Anaheim"/>
                <a:sym typeface="Anaheim"/>
              </a:rPr>
              <a:t>OWASP ZAP</a:t>
            </a:r>
            <a:endParaRPr lang="it-IT" dirty="0">
              <a:solidFill>
                <a:schemeClr val="bg2"/>
              </a:solidFill>
            </a:endParaRPr>
          </a:p>
        </p:txBody>
      </p:sp>
      <p:sp>
        <p:nvSpPr>
          <p:cNvPr id="31" name="CasellaDiTesto 30">
            <a:extLst>
              <a:ext uri="{FF2B5EF4-FFF2-40B4-BE49-F238E27FC236}">
                <a16:creationId xmlns:a16="http://schemas.microsoft.com/office/drawing/2014/main" id="{5C81D049-4F7C-6FC5-1538-FF81311D9F0C}"/>
              </a:ext>
            </a:extLst>
          </p:cNvPr>
          <p:cNvSpPr txBox="1"/>
          <p:nvPr/>
        </p:nvSpPr>
        <p:spPr>
          <a:xfrm>
            <a:off x="1742250" y="3230780"/>
            <a:ext cx="710003"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Nikto 2</a:t>
            </a:r>
            <a:endParaRPr lang="it-IT" dirty="0">
              <a:solidFill>
                <a:schemeClr val="bg2"/>
              </a:solidFill>
            </a:endParaRPr>
          </a:p>
        </p:txBody>
      </p:sp>
      <p:sp>
        <p:nvSpPr>
          <p:cNvPr id="32" name="CasellaDiTesto 31">
            <a:extLst>
              <a:ext uri="{FF2B5EF4-FFF2-40B4-BE49-F238E27FC236}">
                <a16:creationId xmlns:a16="http://schemas.microsoft.com/office/drawing/2014/main" id="{C7B46730-A9F3-0138-D050-22502E85BFFD}"/>
              </a:ext>
            </a:extLst>
          </p:cNvPr>
          <p:cNvSpPr txBox="1"/>
          <p:nvPr/>
        </p:nvSpPr>
        <p:spPr>
          <a:xfrm>
            <a:off x="5360912" y="3248578"/>
            <a:ext cx="451153" cy="261610"/>
          </a:xfrm>
          <a:prstGeom prst="rect">
            <a:avLst/>
          </a:prstGeom>
          <a:noFill/>
        </p:spPr>
        <p:txBody>
          <a:bodyPr wrap="square">
            <a:spAutoFit/>
          </a:bodyPr>
          <a:lstStyle/>
          <a:p>
            <a:pPr algn="ctr"/>
            <a:r>
              <a:rPr lang="en" sz="1100" dirty="0">
                <a:solidFill>
                  <a:schemeClr val="bg2"/>
                </a:solidFill>
                <a:latin typeface="Anaheim"/>
                <a:sym typeface="Anaheim"/>
              </a:rPr>
              <a:t>Dirb</a:t>
            </a:r>
            <a:endParaRPr lang="it-IT" sz="1100" dirty="0">
              <a:solidFill>
                <a:schemeClr val="bg2"/>
              </a:solidFill>
            </a:endParaRPr>
          </a:p>
        </p:txBody>
      </p:sp>
      <p:sp>
        <p:nvSpPr>
          <p:cNvPr id="38" name="Freeform 19">
            <a:extLst>
              <a:ext uri="{FF2B5EF4-FFF2-40B4-BE49-F238E27FC236}">
                <a16:creationId xmlns:a16="http://schemas.microsoft.com/office/drawing/2014/main" id="{5331668F-36E7-54B8-80E3-1BA7F4C8BB1F}"/>
              </a:ext>
            </a:extLst>
          </p:cNvPr>
          <p:cNvSpPr/>
          <p:nvPr/>
        </p:nvSpPr>
        <p:spPr>
          <a:xfrm>
            <a:off x="1712157" y="2185172"/>
            <a:ext cx="740096" cy="587600"/>
          </a:xfrm>
          <a:custGeom>
            <a:avLst/>
            <a:gdLst/>
            <a:ahLst/>
            <a:cxnLst/>
            <a:rect l="l" t="t" r="r" b="b"/>
            <a:pathLst>
              <a:path w="2095582" h="1941552">
                <a:moveTo>
                  <a:pt x="0" y="0"/>
                </a:moveTo>
                <a:lnTo>
                  <a:pt x="2095582" y="0"/>
                </a:lnTo>
                <a:lnTo>
                  <a:pt x="2095582" y="1941552"/>
                </a:lnTo>
                <a:lnTo>
                  <a:pt x="0" y="1941552"/>
                </a:lnTo>
                <a:lnTo>
                  <a:pt x="0" y="0"/>
                </a:lnTo>
                <a:close/>
              </a:path>
            </a:pathLst>
          </a:custGeom>
          <a:blipFill>
            <a:blip r:embed="rId3"/>
            <a:stretch>
              <a:fillRect r="-228934"/>
            </a:stretch>
          </a:blipFill>
        </p:spPr>
        <p:txBody>
          <a:bodyPr/>
          <a:lstStyle/>
          <a:p>
            <a:endParaRPr lang="it-IT" dirty="0"/>
          </a:p>
        </p:txBody>
      </p:sp>
      <p:pic>
        <p:nvPicPr>
          <p:cNvPr id="40" name="Immagine 39" descr="Immagine che contiene design&#10;&#10;Descrizione generata automaticamente">
            <a:extLst>
              <a:ext uri="{FF2B5EF4-FFF2-40B4-BE49-F238E27FC236}">
                <a16:creationId xmlns:a16="http://schemas.microsoft.com/office/drawing/2014/main" id="{B86115F8-2993-5747-F1A5-B8528854EA8E}"/>
              </a:ext>
            </a:extLst>
          </p:cNvPr>
          <p:cNvPicPr>
            <a:picLocks noChangeAspect="1"/>
          </p:cNvPicPr>
          <p:nvPr/>
        </p:nvPicPr>
        <p:blipFill>
          <a:blip r:embed="rId4"/>
          <a:stretch>
            <a:fillRect/>
          </a:stretch>
        </p:blipFill>
        <p:spPr>
          <a:xfrm>
            <a:off x="3446803" y="2131500"/>
            <a:ext cx="752513" cy="752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Elemento grafico 41">
            <a:extLst>
              <a:ext uri="{FF2B5EF4-FFF2-40B4-BE49-F238E27FC236}">
                <a16:creationId xmlns:a16="http://schemas.microsoft.com/office/drawing/2014/main" id="{37763343-CD10-5215-E103-B8468DC88E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4706" y="1952852"/>
            <a:ext cx="983566" cy="983566"/>
          </a:xfrm>
          <a:prstGeom prst="rect">
            <a:avLst/>
          </a:prstGeom>
        </p:spPr>
      </p:pic>
      <p:sp>
        <p:nvSpPr>
          <p:cNvPr id="43" name="Freeform 17">
            <a:extLst>
              <a:ext uri="{FF2B5EF4-FFF2-40B4-BE49-F238E27FC236}">
                <a16:creationId xmlns:a16="http://schemas.microsoft.com/office/drawing/2014/main" id="{863DEEF5-FEFD-656E-2C86-4CAFE395C41E}"/>
              </a:ext>
            </a:extLst>
          </p:cNvPr>
          <p:cNvSpPr/>
          <p:nvPr/>
        </p:nvSpPr>
        <p:spPr>
          <a:xfrm>
            <a:off x="1643595" y="3654420"/>
            <a:ext cx="877219" cy="831438"/>
          </a:xfrm>
          <a:custGeom>
            <a:avLst/>
            <a:gdLst/>
            <a:ahLst/>
            <a:cxnLst/>
            <a:rect l="l" t="t" r="r" b="b"/>
            <a:pathLst>
              <a:path w="1972008" h="1972008">
                <a:moveTo>
                  <a:pt x="0" y="0"/>
                </a:moveTo>
                <a:lnTo>
                  <a:pt x="1972008" y="0"/>
                </a:lnTo>
                <a:lnTo>
                  <a:pt x="1972008" y="1972008"/>
                </a:lnTo>
                <a:lnTo>
                  <a:pt x="0" y="1972008"/>
                </a:lnTo>
                <a:lnTo>
                  <a:pt x="0" y="0"/>
                </a:lnTo>
                <a:close/>
              </a:path>
            </a:pathLst>
          </a:custGeom>
          <a:blipFill>
            <a:blip r:embed="rId7"/>
            <a:stretch>
              <a:fillRect/>
            </a:stretch>
          </a:blipFill>
        </p:spPr>
        <p:txBody>
          <a:bodyPr/>
          <a:lstStyle/>
          <a:p>
            <a:endParaRPr lang="it-IT"/>
          </a:p>
        </p:txBody>
      </p:sp>
      <p:sp>
        <p:nvSpPr>
          <p:cNvPr id="44" name="Freeform 10">
            <a:extLst>
              <a:ext uri="{FF2B5EF4-FFF2-40B4-BE49-F238E27FC236}">
                <a16:creationId xmlns:a16="http://schemas.microsoft.com/office/drawing/2014/main" id="{0E55E856-682F-0945-F702-4B04874E456A}"/>
              </a:ext>
            </a:extLst>
          </p:cNvPr>
          <p:cNvSpPr/>
          <p:nvPr/>
        </p:nvSpPr>
        <p:spPr>
          <a:xfrm>
            <a:off x="3373900" y="3633168"/>
            <a:ext cx="868017" cy="824103"/>
          </a:xfrm>
          <a:custGeom>
            <a:avLst/>
            <a:gdLst/>
            <a:ahLst/>
            <a:cxnLst/>
            <a:rect l="l" t="t" r="r" b="b"/>
            <a:pathLst>
              <a:path w="1614686" h="1614686">
                <a:moveTo>
                  <a:pt x="0" y="0"/>
                </a:moveTo>
                <a:lnTo>
                  <a:pt x="1614687" y="0"/>
                </a:lnTo>
                <a:lnTo>
                  <a:pt x="1614687" y="1614686"/>
                </a:lnTo>
                <a:lnTo>
                  <a:pt x="0" y="1614686"/>
                </a:lnTo>
                <a:lnTo>
                  <a:pt x="0" y="0"/>
                </a:lnTo>
                <a:close/>
              </a:path>
            </a:pathLst>
          </a:custGeom>
          <a:blipFill>
            <a:blip r:embed="rId8"/>
            <a:stretch>
              <a:fillRect/>
            </a:stretch>
          </a:blipFill>
        </p:spPr>
        <p:txBody>
          <a:bodyPr/>
          <a:lstStyle/>
          <a:p>
            <a:endParaRPr lang="it-IT" dirty="0"/>
          </a:p>
        </p:txBody>
      </p:sp>
      <p:sp>
        <p:nvSpPr>
          <p:cNvPr id="45" name="Freeform 22">
            <a:extLst>
              <a:ext uri="{FF2B5EF4-FFF2-40B4-BE49-F238E27FC236}">
                <a16:creationId xmlns:a16="http://schemas.microsoft.com/office/drawing/2014/main" id="{21185E2E-7216-917E-D7FE-584E48E0D701}"/>
              </a:ext>
            </a:extLst>
          </p:cNvPr>
          <p:cNvSpPr/>
          <p:nvPr/>
        </p:nvSpPr>
        <p:spPr>
          <a:xfrm>
            <a:off x="5145041" y="3561572"/>
            <a:ext cx="882893" cy="956653"/>
          </a:xfrm>
          <a:custGeom>
            <a:avLst/>
            <a:gdLst/>
            <a:ahLst/>
            <a:cxnLst/>
            <a:rect l="l" t="t" r="r" b="b"/>
            <a:pathLst>
              <a:path w="2125158" h="2125158">
                <a:moveTo>
                  <a:pt x="0" y="0"/>
                </a:moveTo>
                <a:lnTo>
                  <a:pt x="2125158" y="0"/>
                </a:lnTo>
                <a:lnTo>
                  <a:pt x="2125158" y="2125159"/>
                </a:lnTo>
                <a:lnTo>
                  <a:pt x="0" y="2125159"/>
                </a:lnTo>
                <a:lnTo>
                  <a:pt x="0" y="0"/>
                </a:lnTo>
                <a:close/>
              </a:path>
            </a:pathLst>
          </a:custGeom>
          <a:blipFill>
            <a:blip r:embed="rId9"/>
            <a:stretch>
              <a:fillRect/>
            </a:stretch>
          </a:blipFill>
        </p:spPr>
        <p:txBody>
          <a:bodyPr/>
          <a:lstStyle/>
          <a:p>
            <a:endParaRPr lang="it-IT"/>
          </a:p>
        </p:txBody>
      </p:sp>
      <p:grpSp>
        <p:nvGrpSpPr>
          <p:cNvPr id="46" name="Google Shape;1370;p37">
            <a:extLst>
              <a:ext uri="{FF2B5EF4-FFF2-40B4-BE49-F238E27FC236}">
                <a16:creationId xmlns:a16="http://schemas.microsoft.com/office/drawing/2014/main" id="{4C8A71D8-A7DB-EADF-93B6-2500EB6DBCE6}"/>
              </a:ext>
            </a:extLst>
          </p:cNvPr>
          <p:cNvGrpSpPr/>
          <p:nvPr/>
        </p:nvGrpSpPr>
        <p:grpSpPr>
          <a:xfrm>
            <a:off x="6701039" y="1711572"/>
            <a:ext cx="1130400" cy="1319125"/>
            <a:chOff x="3136725" y="3287950"/>
            <a:chExt cx="1130400" cy="1319125"/>
          </a:xfrm>
        </p:grpSpPr>
        <p:sp>
          <p:nvSpPr>
            <p:cNvPr id="47" name="Google Shape;1371;p37">
              <a:extLst>
                <a:ext uri="{FF2B5EF4-FFF2-40B4-BE49-F238E27FC236}">
                  <a16:creationId xmlns:a16="http://schemas.microsoft.com/office/drawing/2014/main" id="{EA43C1DD-CEC9-6B26-DFB0-16AE6638EE85}"/>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2;p37">
              <a:extLst>
                <a:ext uri="{FF2B5EF4-FFF2-40B4-BE49-F238E27FC236}">
                  <a16:creationId xmlns:a16="http://schemas.microsoft.com/office/drawing/2014/main" id="{882C8E1C-1764-944B-1BAA-652EF0D71E06}"/>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CasellaDiTesto 48">
            <a:extLst>
              <a:ext uri="{FF2B5EF4-FFF2-40B4-BE49-F238E27FC236}">
                <a16:creationId xmlns:a16="http://schemas.microsoft.com/office/drawing/2014/main" id="{3E8EFA77-1372-0863-331D-6486EFCD715C}"/>
              </a:ext>
            </a:extLst>
          </p:cNvPr>
          <p:cNvSpPr txBox="1"/>
          <p:nvPr/>
        </p:nvSpPr>
        <p:spPr>
          <a:xfrm>
            <a:off x="7019992" y="1680289"/>
            <a:ext cx="555504" cy="261610"/>
          </a:xfrm>
          <a:prstGeom prst="rect">
            <a:avLst/>
          </a:prstGeom>
          <a:noFill/>
        </p:spPr>
        <p:txBody>
          <a:bodyPr wrap="square">
            <a:spAutoFit/>
          </a:bodyPr>
          <a:lstStyle/>
          <a:p>
            <a:r>
              <a:rPr lang="it-IT" sz="1100" dirty="0" err="1">
                <a:solidFill>
                  <a:schemeClr val="bg2"/>
                </a:solidFill>
                <a:latin typeface="Anaheim"/>
                <a:sym typeface="Anaheim"/>
              </a:rPr>
              <a:t>paros</a:t>
            </a:r>
            <a:endParaRPr lang="it-IT" sz="1100" dirty="0">
              <a:solidFill>
                <a:schemeClr val="bg2"/>
              </a:solidFill>
            </a:endParaRPr>
          </a:p>
        </p:txBody>
      </p:sp>
      <p:grpSp>
        <p:nvGrpSpPr>
          <p:cNvPr id="50" name="Google Shape;1370;p37">
            <a:extLst>
              <a:ext uri="{FF2B5EF4-FFF2-40B4-BE49-F238E27FC236}">
                <a16:creationId xmlns:a16="http://schemas.microsoft.com/office/drawing/2014/main" id="{634B534D-EB0B-A76D-B69F-A1C183F879FD}"/>
              </a:ext>
            </a:extLst>
          </p:cNvPr>
          <p:cNvGrpSpPr/>
          <p:nvPr/>
        </p:nvGrpSpPr>
        <p:grpSpPr>
          <a:xfrm>
            <a:off x="6701039" y="3284375"/>
            <a:ext cx="1130400" cy="1319125"/>
            <a:chOff x="3136725" y="3287950"/>
            <a:chExt cx="1130400" cy="1319125"/>
          </a:xfrm>
        </p:grpSpPr>
        <p:sp>
          <p:nvSpPr>
            <p:cNvPr id="51" name="Google Shape;1371;p37">
              <a:extLst>
                <a:ext uri="{FF2B5EF4-FFF2-40B4-BE49-F238E27FC236}">
                  <a16:creationId xmlns:a16="http://schemas.microsoft.com/office/drawing/2014/main" id="{87A0C1F8-08B8-B322-3CE0-82728D35C61B}"/>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2;p37">
              <a:extLst>
                <a:ext uri="{FF2B5EF4-FFF2-40B4-BE49-F238E27FC236}">
                  <a16:creationId xmlns:a16="http://schemas.microsoft.com/office/drawing/2014/main" id="{EAC98040-E443-B85B-3A0B-0AF55341A144}"/>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CasellaDiTesto 52">
            <a:extLst>
              <a:ext uri="{FF2B5EF4-FFF2-40B4-BE49-F238E27FC236}">
                <a16:creationId xmlns:a16="http://schemas.microsoft.com/office/drawing/2014/main" id="{2817FCAF-FFFD-A222-6466-AAD584BACFBE}"/>
              </a:ext>
            </a:extLst>
          </p:cNvPr>
          <p:cNvSpPr txBox="1"/>
          <p:nvPr/>
        </p:nvSpPr>
        <p:spPr>
          <a:xfrm>
            <a:off x="6888305" y="3269539"/>
            <a:ext cx="790772" cy="261610"/>
          </a:xfrm>
          <a:prstGeom prst="rect">
            <a:avLst/>
          </a:prstGeom>
          <a:noFill/>
        </p:spPr>
        <p:txBody>
          <a:bodyPr wrap="square">
            <a:spAutoFit/>
          </a:bodyPr>
          <a:lstStyle/>
          <a:p>
            <a:pPr algn="ctr"/>
            <a:r>
              <a:rPr lang="en" sz="1100" dirty="0">
                <a:solidFill>
                  <a:schemeClr val="bg2"/>
                </a:solidFill>
                <a:latin typeface="Anaheim"/>
                <a:sym typeface="Anaheim"/>
              </a:rPr>
              <a:t>gobuster</a:t>
            </a:r>
            <a:endParaRPr lang="it-IT" sz="1100" dirty="0">
              <a:solidFill>
                <a:schemeClr val="bg2"/>
              </a:solidFill>
            </a:endParaRPr>
          </a:p>
        </p:txBody>
      </p:sp>
      <p:sp>
        <p:nvSpPr>
          <p:cNvPr id="56" name="Freeform 18">
            <a:extLst>
              <a:ext uri="{FF2B5EF4-FFF2-40B4-BE49-F238E27FC236}">
                <a16:creationId xmlns:a16="http://schemas.microsoft.com/office/drawing/2014/main" id="{29692893-2416-7528-15D0-4BC2DFD6492F}"/>
              </a:ext>
            </a:extLst>
          </p:cNvPr>
          <p:cNvSpPr/>
          <p:nvPr/>
        </p:nvSpPr>
        <p:spPr>
          <a:xfrm>
            <a:off x="6914077" y="2117218"/>
            <a:ext cx="739229" cy="766795"/>
          </a:xfrm>
          <a:custGeom>
            <a:avLst/>
            <a:gdLst/>
            <a:ahLst/>
            <a:cxnLst/>
            <a:rect l="l" t="t" r="r" b="b"/>
            <a:pathLst>
              <a:path w="1697553" h="1697553">
                <a:moveTo>
                  <a:pt x="0" y="0"/>
                </a:moveTo>
                <a:lnTo>
                  <a:pt x="1697553" y="0"/>
                </a:lnTo>
                <a:lnTo>
                  <a:pt x="1697553" y="1697553"/>
                </a:lnTo>
                <a:lnTo>
                  <a:pt x="0" y="1697553"/>
                </a:lnTo>
                <a:lnTo>
                  <a:pt x="0" y="0"/>
                </a:lnTo>
                <a:close/>
              </a:path>
            </a:pathLst>
          </a:custGeom>
          <a:blipFill>
            <a:blip r:embed="rId10"/>
            <a:stretch>
              <a:fillRect/>
            </a:stretch>
          </a:blipFill>
        </p:spPr>
        <p:txBody>
          <a:bodyPr/>
          <a:lstStyle/>
          <a:p>
            <a:endParaRPr lang="it-IT"/>
          </a:p>
        </p:txBody>
      </p:sp>
      <p:pic>
        <p:nvPicPr>
          <p:cNvPr id="58" name="Elemento grafico 57">
            <a:extLst>
              <a:ext uri="{FF2B5EF4-FFF2-40B4-BE49-F238E27FC236}">
                <a16:creationId xmlns:a16="http://schemas.microsoft.com/office/drawing/2014/main" id="{69F11E9A-5AD6-4015-56D0-D16A5D4B3B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9491" y="3581615"/>
            <a:ext cx="915169" cy="915169"/>
          </a:xfrm>
          <a:prstGeom prst="rect">
            <a:avLst/>
          </a:prstGeom>
        </p:spPr>
      </p:pic>
    </p:spTree>
    <p:extLst>
      <p:ext uri="{BB962C8B-B14F-4D97-AF65-F5344CB8AC3E}">
        <p14:creationId xmlns:p14="http://schemas.microsoft.com/office/powerpoint/2010/main" val="2658448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INTRODUZIONE</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0%</a:t>
            </a:r>
            <a:endParaRPr dirty="0"/>
          </a:p>
        </p:txBody>
      </p:sp>
      <p:sp>
        <p:nvSpPr>
          <p:cNvPr id="1333" name="Google Shape;1333;p35"/>
          <p:cNvSpPr txBox="1">
            <a:spLocks noGrp="1"/>
          </p:cNvSpPr>
          <p:nvPr>
            <p:ph type="subTitle" idx="1"/>
          </p:nvPr>
        </p:nvSpPr>
        <p:spPr>
          <a:xfrm>
            <a:off x="2391925" y="2817825"/>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Struttura della rete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Vulnerability Mapping</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Vulnerabilità principali trovate da </a:t>
            </a:r>
            <a:r>
              <a:rPr lang="it-IT" sz="2000" dirty="0" err="1">
                <a:solidFill>
                  <a:schemeClr val="lt2"/>
                </a:solidFill>
              </a:rPr>
              <a:t>Nessus</a:t>
            </a:r>
            <a:endParaRPr lang="it-IT" sz="2000" dirty="0"/>
          </a:p>
        </p:txBody>
      </p:sp>
      <p:pic>
        <p:nvPicPr>
          <p:cNvPr id="3" name="Immagine 2" descr="Immagine che contiene testo, software, Software multimediale, Software per la grafica&#10;&#10;Descrizione generata automaticamente">
            <a:extLst>
              <a:ext uri="{FF2B5EF4-FFF2-40B4-BE49-F238E27FC236}">
                <a16:creationId xmlns:a16="http://schemas.microsoft.com/office/drawing/2014/main" id="{9FEC1F26-D3C2-C34F-D7D8-1659DD1F4821}"/>
              </a:ext>
            </a:extLst>
          </p:cNvPr>
          <p:cNvPicPr>
            <a:picLocks noChangeAspect="1"/>
          </p:cNvPicPr>
          <p:nvPr/>
        </p:nvPicPr>
        <p:blipFill>
          <a:blip r:embed="rId3"/>
          <a:stretch>
            <a:fillRect/>
          </a:stretch>
        </p:blipFill>
        <p:spPr>
          <a:xfrm>
            <a:off x="1629774" y="1668600"/>
            <a:ext cx="5884452" cy="2098116"/>
          </a:xfrm>
          <a:prstGeom prst="rect">
            <a:avLst/>
          </a:prstGeom>
        </p:spPr>
      </p:pic>
      <p:sp>
        <p:nvSpPr>
          <p:cNvPr id="28" name="CasellaDiTesto 27">
            <a:extLst>
              <a:ext uri="{FF2B5EF4-FFF2-40B4-BE49-F238E27FC236}">
                <a16:creationId xmlns:a16="http://schemas.microsoft.com/office/drawing/2014/main" id="{358704DA-B15D-106A-BC61-B9C39C58D5F4}"/>
              </a:ext>
            </a:extLst>
          </p:cNvPr>
          <p:cNvSpPr txBox="1"/>
          <p:nvPr/>
        </p:nvSpPr>
        <p:spPr>
          <a:xfrm>
            <a:off x="720000" y="3821264"/>
            <a:ext cx="7485991" cy="1415772"/>
          </a:xfrm>
          <a:prstGeom prst="rect">
            <a:avLst/>
          </a:prstGeom>
          <a:noFill/>
        </p:spPr>
        <p:txBody>
          <a:bodyPr wrap="square">
            <a:spAutoFit/>
          </a:bodyPr>
          <a:lstStyle/>
          <a:p>
            <a:r>
              <a:rPr kumimoji="0" lang="en-US" sz="1800" b="1" i="0" u="none" strike="noStrike" kern="0" cap="none" spc="0" normalizeH="0" baseline="0" noProof="0" dirty="0">
                <a:ln>
                  <a:noFill/>
                </a:ln>
                <a:solidFill>
                  <a:schemeClr val="bg2"/>
                </a:solidFill>
                <a:effectLst/>
                <a:uLnTx/>
                <a:uFillTx/>
                <a:latin typeface="Anaheim"/>
                <a:sym typeface="Anaheim"/>
              </a:rPr>
              <a:t>(Medium) SSH Terrapin Prefix </a:t>
            </a:r>
            <a:r>
              <a:rPr kumimoji="0" lang="en-US" sz="1800" b="1" i="0" u="none" strike="noStrike" kern="0" cap="none" spc="0" normalizeH="0" baseline="0" noProof="0" dirty="0" err="1">
                <a:ln>
                  <a:noFill/>
                </a:ln>
                <a:solidFill>
                  <a:schemeClr val="bg2"/>
                </a:solidFill>
                <a:effectLst/>
                <a:uLnTx/>
                <a:uFillTx/>
                <a:latin typeface="Anaheim"/>
                <a:sym typeface="Anaheim"/>
              </a:rPr>
              <a:t>TruncationWeakness</a:t>
            </a:r>
            <a:r>
              <a:rPr kumimoji="0" lang="en-US" sz="1800" b="1" i="0" u="none" strike="noStrike" kern="0" cap="none" spc="0" normalizeH="0" baseline="0" noProof="0" dirty="0">
                <a:ln>
                  <a:noFill/>
                </a:ln>
                <a:solidFill>
                  <a:schemeClr val="bg2"/>
                </a:solidFill>
                <a:effectLst/>
                <a:uLnTx/>
                <a:uFillTx/>
                <a:latin typeface="Anaheim"/>
                <a:sym typeface="Anaheim"/>
              </a:rPr>
              <a:t> (CVE-2023-48795)</a:t>
            </a:r>
            <a:endParaRPr lang="en" sz="1800" dirty="0">
              <a:solidFill>
                <a:schemeClr val="bg2"/>
              </a:solidFill>
              <a:latin typeface="Anaheim"/>
              <a:sym typeface="Anaheim"/>
            </a:endParaRPr>
          </a:p>
          <a:p>
            <a:endParaRPr lang="en" sz="1800" dirty="0">
              <a:solidFill>
                <a:schemeClr val="bg2"/>
              </a:solidFill>
              <a:latin typeface="Anaheim"/>
              <a:sym typeface="Anaheim"/>
            </a:endParaRPr>
          </a:p>
          <a:p>
            <a:r>
              <a:rPr lang="it-IT" sz="1800" b="1" dirty="0">
                <a:solidFill>
                  <a:schemeClr val="bg2"/>
                </a:solidFill>
                <a:latin typeface="Anaheim"/>
                <a:sym typeface="Anaheim"/>
              </a:rPr>
              <a:t>(Low) ICMP </a:t>
            </a:r>
            <a:r>
              <a:rPr lang="it-IT" sz="1800" b="1" dirty="0" err="1">
                <a:solidFill>
                  <a:schemeClr val="bg2"/>
                </a:solidFill>
                <a:latin typeface="Anaheim"/>
                <a:sym typeface="Anaheim"/>
              </a:rPr>
              <a:t>Timestamp</a:t>
            </a:r>
            <a:r>
              <a:rPr lang="it-IT" sz="1800" b="1" dirty="0">
                <a:solidFill>
                  <a:schemeClr val="bg2"/>
                </a:solidFill>
                <a:latin typeface="Anaheim"/>
                <a:sym typeface="Anaheim"/>
              </a:rPr>
              <a:t> </a:t>
            </a:r>
            <a:r>
              <a:rPr lang="it-IT" sz="1800" b="1" dirty="0" err="1">
                <a:solidFill>
                  <a:schemeClr val="bg2"/>
                </a:solidFill>
                <a:latin typeface="Anaheim"/>
                <a:sym typeface="Anaheim"/>
              </a:rPr>
              <a:t>Request</a:t>
            </a:r>
            <a:r>
              <a:rPr lang="it-IT" sz="1800" b="1" dirty="0">
                <a:solidFill>
                  <a:schemeClr val="bg2"/>
                </a:solidFill>
                <a:latin typeface="Anaheim"/>
                <a:sym typeface="Anaheim"/>
              </a:rPr>
              <a:t> Remote Date Disclosure</a:t>
            </a:r>
            <a:endParaRPr lang="en" sz="1800" dirty="0">
              <a:solidFill>
                <a:schemeClr val="bg2"/>
              </a:solidFill>
              <a:latin typeface="Anaheim"/>
              <a:sym typeface="Anaheim"/>
            </a:endParaRPr>
          </a:p>
          <a:p>
            <a:endParaRPr lang="en" sz="1800" b="1" dirty="0">
              <a:solidFill>
                <a:schemeClr val="bg2"/>
              </a:solidFill>
              <a:latin typeface="Anaheim"/>
              <a:sym typeface="Anaheim"/>
            </a:endParaRPr>
          </a:p>
          <a:p>
            <a:endParaRPr lang="it-IT" dirty="0">
              <a:solidFill>
                <a:schemeClr val="bg2"/>
              </a:solidFill>
            </a:endParaRPr>
          </a:p>
        </p:txBody>
      </p:sp>
    </p:spTree>
    <p:extLst>
      <p:ext uri="{BB962C8B-B14F-4D97-AF65-F5344CB8AC3E}">
        <p14:creationId xmlns:p14="http://schemas.microsoft.com/office/powerpoint/2010/main" val="4065535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Vulnerability Mapping</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Scansione </a:t>
            </a:r>
            <a:r>
              <a:rPr lang="it-IT" sz="2000" dirty="0" err="1">
                <a:solidFill>
                  <a:schemeClr val="lt2"/>
                </a:solidFill>
              </a:rPr>
              <a:t>gobuster</a:t>
            </a:r>
            <a:endParaRPr lang="it-IT" sz="2000" dirty="0"/>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5437473" y="2490016"/>
            <a:ext cx="3574909" cy="1969770"/>
          </a:xfrm>
          <a:prstGeom prst="rect">
            <a:avLst/>
          </a:prstGeom>
          <a:noFill/>
        </p:spPr>
        <p:txBody>
          <a:bodyPr wrap="square">
            <a:spAutoFit/>
          </a:bodyPr>
          <a:lstStyle/>
          <a:p>
            <a:r>
              <a:rPr kumimoji="0" lang="it-IT" sz="1800" b="1" i="0" u="none" strike="noStrike" kern="0" cap="none" spc="0" normalizeH="0" baseline="0" noProof="0" dirty="0">
                <a:ln>
                  <a:noFill/>
                </a:ln>
                <a:solidFill>
                  <a:schemeClr val="bg2"/>
                </a:solidFill>
                <a:effectLst/>
                <a:uLnTx/>
                <a:uFillTx/>
                <a:latin typeface="Anaheim"/>
                <a:sym typeface="Anaheim"/>
              </a:rPr>
              <a:t>E’ stata trovata un ulteriore pagina ossia </a:t>
            </a:r>
            <a:r>
              <a:rPr kumimoji="0" lang="it-IT" sz="1800" b="1" i="0" u="none" strike="noStrike" kern="0" cap="none" spc="0" normalizeH="0" baseline="0" noProof="0" dirty="0" err="1">
                <a:ln>
                  <a:noFill/>
                </a:ln>
                <a:solidFill>
                  <a:schemeClr val="bg2"/>
                </a:solidFill>
                <a:effectLst/>
                <a:uLnTx/>
                <a:uFillTx/>
                <a:latin typeface="Anaheim"/>
                <a:sym typeface="Anaheim"/>
              </a:rPr>
              <a:t>Cryoserver</a:t>
            </a:r>
            <a:r>
              <a:rPr kumimoji="0" lang="it-IT" sz="1800" b="1" i="0" u="none" strike="noStrike" kern="0" cap="none" spc="0" normalizeH="0" baseline="0" noProof="0" dirty="0">
                <a:ln>
                  <a:noFill/>
                </a:ln>
                <a:solidFill>
                  <a:schemeClr val="bg2"/>
                </a:solidFill>
                <a:effectLst/>
                <a:uLnTx/>
                <a:uFillTx/>
                <a:latin typeface="Anaheim"/>
                <a:sym typeface="Anaheim"/>
              </a:rPr>
              <a:t> che</a:t>
            </a:r>
          </a:p>
          <a:p>
            <a:r>
              <a:rPr kumimoji="0" lang="it-IT" sz="1800" b="1" i="0" u="none" strike="noStrike" kern="0" cap="none" spc="0" normalizeH="0" baseline="0" noProof="0" dirty="0">
                <a:ln>
                  <a:noFill/>
                </a:ln>
                <a:solidFill>
                  <a:schemeClr val="bg2"/>
                </a:solidFill>
                <a:effectLst/>
                <a:uLnTx/>
                <a:uFillTx/>
                <a:latin typeface="Anaheim"/>
                <a:sym typeface="Anaheim"/>
              </a:rPr>
              <a:t>non è stata rilevata precedentemente.</a:t>
            </a:r>
          </a:p>
          <a:p>
            <a:endParaRPr lang="en" sz="1800" dirty="0">
              <a:solidFill>
                <a:schemeClr val="bg2"/>
              </a:solidFill>
              <a:latin typeface="Anaheim"/>
              <a:sym typeface="Anaheim"/>
            </a:endParaRPr>
          </a:p>
          <a:p>
            <a:endParaRPr lang="en" sz="1800" b="1" dirty="0">
              <a:solidFill>
                <a:schemeClr val="bg2"/>
              </a:solidFill>
              <a:latin typeface="Anaheim"/>
              <a:sym typeface="Anaheim"/>
            </a:endParaRPr>
          </a:p>
          <a:p>
            <a:endParaRPr lang="it-IT" dirty="0">
              <a:solidFill>
                <a:schemeClr val="bg2"/>
              </a:solidFill>
            </a:endParaRPr>
          </a:p>
        </p:txBody>
      </p:sp>
      <p:pic>
        <p:nvPicPr>
          <p:cNvPr id="4" name="Immagine 3" descr="Immagine che contiene testo, schermata, software, Software multimediale&#10;&#10;Descrizione generata automaticamente">
            <a:extLst>
              <a:ext uri="{FF2B5EF4-FFF2-40B4-BE49-F238E27FC236}">
                <a16:creationId xmlns:a16="http://schemas.microsoft.com/office/drawing/2014/main" id="{077F57FC-4937-C9C3-1C78-0E288ECCB71F}"/>
              </a:ext>
            </a:extLst>
          </p:cNvPr>
          <p:cNvPicPr>
            <a:picLocks noChangeAspect="1"/>
          </p:cNvPicPr>
          <p:nvPr/>
        </p:nvPicPr>
        <p:blipFill>
          <a:blip r:embed="rId3"/>
          <a:stretch>
            <a:fillRect/>
          </a:stretch>
        </p:blipFill>
        <p:spPr>
          <a:xfrm>
            <a:off x="779261" y="1922562"/>
            <a:ext cx="4499299" cy="2607874"/>
          </a:xfrm>
          <a:prstGeom prst="rect">
            <a:avLst/>
          </a:prstGeom>
        </p:spPr>
      </p:pic>
    </p:spTree>
    <p:extLst>
      <p:ext uri="{BB962C8B-B14F-4D97-AF65-F5344CB8AC3E}">
        <p14:creationId xmlns:p14="http://schemas.microsoft.com/office/powerpoint/2010/main" val="3420696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Exploitation</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55%</a:t>
            </a:r>
            <a:endParaRPr dirty="0"/>
          </a:p>
        </p:txBody>
      </p:sp>
      <p:sp>
        <p:nvSpPr>
          <p:cNvPr id="1333" name="Google Shape;1333;p35"/>
          <p:cNvSpPr txBox="1">
            <a:spLocks noGrp="1"/>
          </p:cNvSpPr>
          <p:nvPr>
            <p:ph type="subTitle" idx="1"/>
          </p:nvPr>
        </p:nvSpPr>
        <p:spPr>
          <a:xfrm>
            <a:off x="2391925" y="2817825"/>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Sfruttamento delle vulnerabilità trovate</a:t>
            </a:r>
          </a:p>
        </p:txBody>
      </p:sp>
    </p:spTree>
    <p:extLst>
      <p:ext uri="{BB962C8B-B14F-4D97-AF65-F5344CB8AC3E}">
        <p14:creationId xmlns:p14="http://schemas.microsoft.com/office/powerpoint/2010/main" val="4185581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Exploitation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Strategie Automatizzate</a:t>
            </a:r>
            <a:endParaRPr lang="it-IT" sz="2000" dirty="0"/>
          </a:p>
        </p:txBody>
      </p:sp>
      <p:grpSp>
        <p:nvGrpSpPr>
          <p:cNvPr id="2" name="Google Shape;1367;p37">
            <a:extLst>
              <a:ext uri="{FF2B5EF4-FFF2-40B4-BE49-F238E27FC236}">
                <a16:creationId xmlns:a16="http://schemas.microsoft.com/office/drawing/2014/main" id="{63EA8ACE-535D-EBA7-E637-5D2C723EE524}"/>
              </a:ext>
            </a:extLst>
          </p:cNvPr>
          <p:cNvGrpSpPr/>
          <p:nvPr/>
        </p:nvGrpSpPr>
        <p:grpSpPr>
          <a:xfrm>
            <a:off x="2616344" y="2142783"/>
            <a:ext cx="1130400" cy="1319125"/>
            <a:chOff x="4876875" y="1427500"/>
            <a:chExt cx="1130400" cy="1319125"/>
          </a:xfrm>
        </p:grpSpPr>
        <p:sp>
          <p:nvSpPr>
            <p:cNvPr id="3" name="Google Shape;1368;p37">
              <a:extLst>
                <a:ext uri="{FF2B5EF4-FFF2-40B4-BE49-F238E27FC236}">
                  <a16:creationId xmlns:a16="http://schemas.microsoft.com/office/drawing/2014/main" id="{EF0C41CF-A0E7-46E4-4DF6-9352D7780B1C}"/>
                </a:ext>
              </a:extLst>
            </p:cNvPr>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9;p37">
              <a:extLst>
                <a:ext uri="{FF2B5EF4-FFF2-40B4-BE49-F238E27FC236}">
                  <a16:creationId xmlns:a16="http://schemas.microsoft.com/office/drawing/2014/main" id="{99DF9975-6701-11DD-6605-85E43D895AA5}"/>
                </a:ext>
              </a:extLst>
            </p:cNvPr>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370;p37">
            <a:extLst>
              <a:ext uri="{FF2B5EF4-FFF2-40B4-BE49-F238E27FC236}">
                <a16:creationId xmlns:a16="http://schemas.microsoft.com/office/drawing/2014/main" id="{A10532DC-BAC5-1C1A-13A9-FF4959C71722}"/>
              </a:ext>
            </a:extLst>
          </p:cNvPr>
          <p:cNvGrpSpPr/>
          <p:nvPr/>
        </p:nvGrpSpPr>
        <p:grpSpPr>
          <a:xfrm>
            <a:off x="5327558" y="2144261"/>
            <a:ext cx="1130400" cy="1319125"/>
            <a:chOff x="3136725" y="3287950"/>
            <a:chExt cx="1130400" cy="1319125"/>
          </a:xfrm>
        </p:grpSpPr>
        <p:sp>
          <p:nvSpPr>
            <p:cNvPr id="9" name="Google Shape;1371;p37">
              <a:extLst>
                <a:ext uri="{FF2B5EF4-FFF2-40B4-BE49-F238E27FC236}">
                  <a16:creationId xmlns:a16="http://schemas.microsoft.com/office/drawing/2014/main" id="{B0C7F1B0-3BD6-2A60-750C-C6DF5AFB086B}"/>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2;p37">
              <a:extLst>
                <a:ext uri="{FF2B5EF4-FFF2-40B4-BE49-F238E27FC236}">
                  <a16:creationId xmlns:a16="http://schemas.microsoft.com/office/drawing/2014/main" id="{42C3693E-9617-C804-26BA-7A9F732D2C52}"/>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CasellaDiTesto 15">
            <a:extLst>
              <a:ext uri="{FF2B5EF4-FFF2-40B4-BE49-F238E27FC236}">
                <a16:creationId xmlns:a16="http://schemas.microsoft.com/office/drawing/2014/main" id="{72BB5E4A-0749-FDD5-1345-2C919EC93D7F}"/>
              </a:ext>
            </a:extLst>
          </p:cNvPr>
          <p:cNvSpPr txBox="1"/>
          <p:nvPr/>
        </p:nvSpPr>
        <p:spPr>
          <a:xfrm>
            <a:off x="5488563" y="2109944"/>
            <a:ext cx="844642" cy="307777"/>
          </a:xfrm>
          <a:prstGeom prst="rect">
            <a:avLst/>
          </a:prstGeom>
          <a:noFill/>
        </p:spPr>
        <p:txBody>
          <a:bodyPr wrap="square">
            <a:spAutoFit/>
          </a:bodyPr>
          <a:lstStyle/>
          <a:p>
            <a:r>
              <a:rPr lang="en" dirty="0">
                <a:solidFill>
                  <a:schemeClr val="bg2"/>
                </a:solidFill>
                <a:latin typeface="Anaheim"/>
                <a:sym typeface="Anaheim"/>
              </a:rPr>
              <a:t>Armitage</a:t>
            </a:r>
            <a:endParaRPr lang="it-IT" dirty="0">
              <a:solidFill>
                <a:schemeClr val="bg2"/>
              </a:solidFill>
            </a:endParaRPr>
          </a:p>
        </p:txBody>
      </p:sp>
      <p:sp>
        <p:nvSpPr>
          <p:cNvPr id="17" name="CasellaDiTesto 16">
            <a:extLst>
              <a:ext uri="{FF2B5EF4-FFF2-40B4-BE49-F238E27FC236}">
                <a16:creationId xmlns:a16="http://schemas.microsoft.com/office/drawing/2014/main" id="{467F82B2-9C48-EEEE-9938-1E91A3DD8F20}"/>
              </a:ext>
            </a:extLst>
          </p:cNvPr>
          <p:cNvSpPr txBox="1"/>
          <p:nvPr/>
        </p:nvSpPr>
        <p:spPr>
          <a:xfrm>
            <a:off x="2546970" y="3514773"/>
            <a:ext cx="1363297" cy="830997"/>
          </a:xfrm>
          <a:prstGeom prst="rect">
            <a:avLst/>
          </a:prstGeom>
          <a:noFill/>
        </p:spPr>
        <p:txBody>
          <a:bodyPr wrap="square">
            <a:spAutoFit/>
          </a:bodyPr>
          <a:lstStyle/>
          <a:p>
            <a:r>
              <a:rPr kumimoji="0" lang="it-IT" sz="1200" b="0" i="0" u="none" strike="noStrike" kern="0" cap="none" spc="0" normalizeH="0" baseline="0" noProof="0" dirty="0" err="1">
                <a:ln>
                  <a:noFill/>
                </a:ln>
                <a:solidFill>
                  <a:schemeClr val="bg2"/>
                </a:solidFill>
                <a:effectLst/>
                <a:uLnTx/>
                <a:uFillTx/>
                <a:latin typeface="Anaheim"/>
                <a:sym typeface="Anaheim"/>
              </a:rPr>
              <a:t>Metasploit</a:t>
            </a:r>
            <a:r>
              <a:rPr kumimoji="0" lang="it-IT" sz="1200" b="0" i="0" u="none" strike="noStrike" kern="0" cap="none" spc="0" normalizeH="0" baseline="0" noProof="0" dirty="0">
                <a:ln>
                  <a:noFill/>
                </a:ln>
                <a:solidFill>
                  <a:schemeClr val="bg2"/>
                </a:solidFill>
                <a:effectLst/>
                <a:uLnTx/>
                <a:uFillTx/>
                <a:latin typeface="Anaheim"/>
                <a:sym typeface="Anaheim"/>
              </a:rPr>
              <a:t> non ha portato alla rilevazione di exploit utili</a:t>
            </a:r>
          </a:p>
        </p:txBody>
      </p:sp>
      <p:sp>
        <p:nvSpPr>
          <p:cNvPr id="27" name="CasellaDiTesto 26">
            <a:extLst>
              <a:ext uri="{FF2B5EF4-FFF2-40B4-BE49-F238E27FC236}">
                <a16:creationId xmlns:a16="http://schemas.microsoft.com/office/drawing/2014/main" id="{BD23854E-DBAA-7BE0-922F-E00D279C03D8}"/>
              </a:ext>
            </a:extLst>
          </p:cNvPr>
          <p:cNvSpPr txBox="1"/>
          <p:nvPr/>
        </p:nvSpPr>
        <p:spPr>
          <a:xfrm>
            <a:off x="5233734" y="3528998"/>
            <a:ext cx="1528161" cy="646331"/>
          </a:xfrm>
          <a:prstGeom prst="rect">
            <a:avLst/>
          </a:prstGeom>
          <a:noFill/>
        </p:spPr>
        <p:txBody>
          <a:bodyPr wrap="square">
            <a:spAutoFit/>
          </a:bodyPr>
          <a:lstStyle/>
          <a:p>
            <a:r>
              <a:rPr kumimoji="0" lang="it-IT" sz="1200" b="0" i="0" u="none" strike="noStrike" kern="0" cap="none" spc="0" normalizeH="0" baseline="0" noProof="0" dirty="0">
                <a:ln>
                  <a:noFill/>
                </a:ln>
                <a:solidFill>
                  <a:schemeClr val="bg2"/>
                </a:solidFill>
                <a:effectLst/>
                <a:uLnTx/>
                <a:uFillTx/>
                <a:latin typeface="Anaheim"/>
                <a:sym typeface="Anaheim"/>
              </a:rPr>
              <a:t>Armitage non è riuscito a stabilire una sessione</a:t>
            </a:r>
          </a:p>
        </p:txBody>
      </p:sp>
      <p:sp>
        <p:nvSpPr>
          <p:cNvPr id="4" name="CasellaDiTesto 3">
            <a:extLst>
              <a:ext uri="{FF2B5EF4-FFF2-40B4-BE49-F238E27FC236}">
                <a16:creationId xmlns:a16="http://schemas.microsoft.com/office/drawing/2014/main" id="{1B6B2DD5-7665-9205-5D5C-EF58C01F4EFE}"/>
              </a:ext>
            </a:extLst>
          </p:cNvPr>
          <p:cNvSpPr txBox="1"/>
          <p:nvPr/>
        </p:nvSpPr>
        <p:spPr>
          <a:xfrm>
            <a:off x="2733722" y="2100769"/>
            <a:ext cx="972816" cy="307777"/>
          </a:xfrm>
          <a:prstGeom prst="rect">
            <a:avLst/>
          </a:prstGeom>
          <a:noFill/>
        </p:spPr>
        <p:txBody>
          <a:bodyPr wrap="square">
            <a:spAutoFit/>
          </a:bodyPr>
          <a:lstStyle/>
          <a:p>
            <a:r>
              <a:rPr kumimoji="0" lang="it-IT" sz="1400" b="0" i="0" u="none" strike="noStrike" kern="0" cap="none" spc="0" normalizeH="0" baseline="0" noProof="0" dirty="0" err="1">
                <a:ln>
                  <a:noFill/>
                </a:ln>
                <a:solidFill>
                  <a:schemeClr val="bg2"/>
                </a:solidFill>
                <a:effectLst/>
                <a:uLnTx/>
                <a:uFillTx/>
                <a:latin typeface="Anaheim"/>
                <a:sym typeface="Anaheim"/>
              </a:rPr>
              <a:t>Metasploit</a:t>
            </a:r>
            <a:endParaRPr lang="it-IT" dirty="0">
              <a:solidFill>
                <a:schemeClr val="bg2"/>
              </a:solidFill>
            </a:endParaRPr>
          </a:p>
        </p:txBody>
      </p:sp>
      <p:sp>
        <p:nvSpPr>
          <p:cNvPr id="7" name="Freeform 12">
            <a:extLst>
              <a:ext uri="{FF2B5EF4-FFF2-40B4-BE49-F238E27FC236}">
                <a16:creationId xmlns:a16="http://schemas.microsoft.com/office/drawing/2014/main" id="{C661B69D-C421-FB19-0265-F42C89C207F0}"/>
              </a:ext>
            </a:extLst>
          </p:cNvPr>
          <p:cNvSpPr/>
          <p:nvPr/>
        </p:nvSpPr>
        <p:spPr>
          <a:xfrm>
            <a:off x="2764041" y="2568319"/>
            <a:ext cx="829129" cy="686178"/>
          </a:xfrm>
          <a:custGeom>
            <a:avLst/>
            <a:gdLst/>
            <a:ahLst/>
            <a:cxnLst/>
            <a:rect l="l" t="t" r="r" b="b"/>
            <a:pathLst>
              <a:path w="1658257" h="1658257">
                <a:moveTo>
                  <a:pt x="0" y="0"/>
                </a:moveTo>
                <a:lnTo>
                  <a:pt x="1658258" y="0"/>
                </a:lnTo>
                <a:lnTo>
                  <a:pt x="1658258" y="1658257"/>
                </a:lnTo>
                <a:lnTo>
                  <a:pt x="0" y="1658257"/>
                </a:lnTo>
                <a:lnTo>
                  <a:pt x="0" y="0"/>
                </a:lnTo>
                <a:close/>
              </a:path>
            </a:pathLst>
          </a:custGeom>
          <a:blipFill>
            <a:blip r:embed="rId3"/>
            <a:stretch>
              <a:fillRect/>
            </a:stretch>
          </a:blipFill>
        </p:spPr>
        <p:txBody>
          <a:bodyPr/>
          <a:lstStyle/>
          <a:p>
            <a:endParaRPr lang="it-IT" dirty="0"/>
          </a:p>
        </p:txBody>
      </p:sp>
      <p:sp>
        <p:nvSpPr>
          <p:cNvPr id="14" name="Freeform 13">
            <a:extLst>
              <a:ext uri="{FF2B5EF4-FFF2-40B4-BE49-F238E27FC236}">
                <a16:creationId xmlns:a16="http://schemas.microsoft.com/office/drawing/2014/main" id="{59770C8C-DEFE-3F5E-1A0C-C1B627FBBCFE}"/>
              </a:ext>
            </a:extLst>
          </p:cNvPr>
          <p:cNvSpPr/>
          <p:nvPr/>
        </p:nvSpPr>
        <p:spPr>
          <a:xfrm>
            <a:off x="5435202" y="2482420"/>
            <a:ext cx="915111" cy="878464"/>
          </a:xfrm>
          <a:custGeom>
            <a:avLst/>
            <a:gdLst/>
            <a:ahLst/>
            <a:cxnLst/>
            <a:rect l="l" t="t" r="r" b="b"/>
            <a:pathLst>
              <a:path w="1714520" h="1714520">
                <a:moveTo>
                  <a:pt x="0" y="0"/>
                </a:moveTo>
                <a:lnTo>
                  <a:pt x="1714520" y="0"/>
                </a:lnTo>
                <a:lnTo>
                  <a:pt x="1714520" y="1714520"/>
                </a:lnTo>
                <a:lnTo>
                  <a:pt x="0" y="1714520"/>
                </a:lnTo>
                <a:lnTo>
                  <a:pt x="0" y="0"/>
                </a:lnTo>
                <a:close/>
              </a:path>
            </a:pathLst>
          </a:custGeom>
          <a:blipFill>
            <a:blip r:embed="rId4"/>
            <a:stretch>
              <a:fillRect/>
            </a:stretch>
          </a:blipFill>
        </p:spPr>
        <p:txBody>
          <a:bodyPr/>
          <a:lstStyle/>
          <a:p>
            <a:endParaRPr lang="it-IT"/>
          </a:p>
        </p:txBody>
      </p:sp>
    </p:spTree>
    <p:extLst>
      <p:ext uri="{BB962C8B-B14F-4D97-AF65-F5344CB8AC3E}">
        <p14:creationId xmlns:p14="http://schemas.microsoft.com/office/powerpoint/2010/main" val="235694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Strategie Manuali</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Visita del server web</a:t>
            </a:r>
            <a:endParaRPr lang="it-IT" sz="2000" dirty="0"/>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539891" y="1802733"/>
            <a:ext cx="5881691" cy="2800767"/>
          </a:xfrm>
          <a:prstGeom prst="rect">
            <a:avLst/>
          </a:prstGeom>
          <a:noFill/>
        </p:spPr>
        <p:txBody>
          <a:bodyPr wrap="square">
            <a:spAutoFit/>
          </a:bodyPr>
          <a:lstStyle/>
          <a:p>
            <a:r>
              <a:rPr kumimoji="0" lang="it-IT" sz="1800" b="1" i="0" u="none" strike="noStrike" kern="0" cap="none" spc="0" normalizeH="0" baseline="0" noProof="0" dirty="0">
                <a:ln>
                  <a:noFill/>
                </a:ln>
                <a:solidFill>
                  <a:schemeClr val="bg2"/>
                </a:solidFill>
                <a:effectLst/>
                <a:uLnTx/>
                <a:uFillTx/>
                <a:latin typeface="Anaheim"/>
                <a:sym typeface="Anaheim"/>
              </a:rPr>
              <a:t>Iniziamo a vedere la pagina /</a:t>
            </a:r>
            <a:r>
              <a:rPr lang="it-IT" sz="1800" b="1" dirty="0">
                <a:solidFill>
                  <a:schemeClr val="bg2"/>
                </a:solidFill>
                <a:latin typeface="Anaheim"/>
                <a:sym typeface="Anaheim"/>
              </a:rPr>
              <a:t>C</a:t>
            </a:r>
            <a:r>
              <a:rPr kumimoji="0" lang="it-IT" sz="1800" b="1" i="0" u="none" strike="noStrike" kern="0" cap="none" spc="0" normalizeH="0" baseline="0" noProof="0" dirty="0" err="1">
                <a:ln>
                  <a:noFill/>
                </a:ln>
                <a:solidFill>
                  <a:schemeClr val="bg2"/>
                </a:solidFill>
                <a:effectLst/>
                <a:uLnTx/>
                <a:uFillTx/>
                <a:latin typeface="Anaheim"/>
                <a:sym typeface="Anaheim"/>
              </a:rPr>
              <a:t>ryoserver</a:t>
            </a:r>
            <a:r>
              <a:rPr kumimoji="0" lang="it-IT" sz="1800" b="1" i="0" u="none" strike="noStrike" kern="0" cap="none" spc="0" normalizeH="0" baseline="0" noProof="0" dirty="0">
                <a:ln>
                  <a:noFill/>
                </a:ln>
                <a:solidFill>
                  <a:schemeClr val="bg2"/>
                </a:solidFill>
                <a:effectLst/>
                <a:uLnTx/>
                <a:uFillTx/>
                <a:latin typeface="Anaheim"/>
                <a:sym typeface="Anaheim"/>
              </a:rPr>
              <a:t> trovata da </a:t>
            </a:r>
            <a:r>
              <a:rPr kumimoji="0" lang="it-IT" sz="1800" b="1" i="0" u="none" strike="noStrike" kern="0" cap="none" spc="0" normalizeH="0" baseline="0" noProof="0" dirty="0" err="1">
                <a:ln>
                  <a:noFill/>
                </a:ln>
                <a:solidFill>
                  <a:schemeClr val="bg2"/>
                </a:solidFill>
                <a:effectLst/>
                <a:uLnTx/>
                <a:uFillTx/>
                <a:latin typeface="Anaheim"/>
                <a:sym typeface="Anaheim"/>
              </a:rPr>
              <a:t>gobuster</a:t>
            </a:r>
            <a:r>
              <a:rPr kumimoji="0" lang="it-IT" sz="1800" b="1" i="0" u="none" strike="noStrike" kern="0" cap="none" spc="0" normalizeH="0" baseline="0" noProof="0" dirty="0">
                <a:ln>
                  <a:noFill/>
                </a:ln>
                <a:solidFill>
                  <a:schemeClr val="bg2"/>
                </a:solidFill>
                <a:effectLst/>
                <a:uLnTx/>
                <a:uFillTx/>
                <a:latin typeface="Anaheim"/>
                <a:sym typeface="Anaheim"/>
              </a:rPr>
              <a:t> e al suo interno troviamo altre tre </a:t>
            </a:r>
            <a:r>
              <a:rPr kumimoji="0" lang="it-IT" sz="1800" b="1" i="0" u="none" strike="noStrike" kern="0" cap="none" spc="0" normalizeH="0" baseline="0" noProof="0" dirty="0" err="1">
                <a:ln>
                  <a:noFill/>
                </a:ln>
                <a:solidFill>
                  <a:schemeClr val="bg2"/>
                </a:solidFill>
                <a:effectLst/>
                <a:uLnTx/>
                <a:uFillTx/>
                <a:latin typeface="Anaheim"/>
                <a:sym typeface="Anaheim"/>
              </a:rPr>
              <a:t>path</a:t>
            </a:r>
            <a:r>
              <a:rPr kumimoji="0" lang="it-IT" sz="1800" b="1" i="0" u="none" strike="noStrike" kern="0" cap="none" spc="0" normalizeH="0" baseline="0" noProof="0" dirty="0">
                <a:ln>
                  <a:noFill/>
                </a:ln>
                <a:solidFill>
                  <a:schemeClr val="bg2"/>
                </a:solidFill>
                <a:effectLst/>
                <a:uLnTx/>
                <a:uFillTx/>
                <a:latin typeface="Anaheim"/>
                <a:sym typeface="Anaheim"/>
              </a:rPr>
              <a:t> che andiamo a visionare.</a:t>
            </a:r>
          </a:p>
          <a:p>
            <a:endParaRPr lang="it-IT" sz="1800" b="1" dirty="0">
              <a:solidFill>
                <a:schemeClr val="bg2"/>
              </a:solidFill>
              <a:latin typeface="Anaheim"/>
              <a:sym typeface="Anaheim"/>
            </a:endParaRPr>
          </a:p>
          <a:p>
            <a:endParaRPr kumimoji="0" lang="it-IT" sz="1800" b="1" i="0" u="none" strike="noStrike" kern="0" cap="none" spc="0" normalizeH="0" baseline="0" noProof="0" dirty="0">
              <a:ln>
                <a:noFill/>
              </a:ln>
              <a:solidFill>
                <a:schemeClr val="bg2"/>
              </a:solidFill>
              <a:effectLst/>
              <a:uLnTx/>
              <a:uFillTx/>
              <a:latin typeface="Anaheim"/>
              <a:sym typeface="Anaheim"/>
            </a:endParaRPr>
          </a:p>
          <a:p>
            <a:r>
              <a:rPr kumimoji="0" lang="it-IT" sz="1800" b="1" i="0" u="none" strike="noStrike" kern="0" cap="none" spc="0" normalizeH="0" baseline="0" noProof="0" dirty="0">
                <a:ln>
                  <a:noFill/>
                </a:ln>
                <a:solidFill>
                  <a:schemeClr val="bg2"/>
                </a:solidFill>
                <a:effectLst/>
                <a:uLnTx/>
                <a:uFillTx/>
                <a:latin typeface="Anaheim"/>
                <a:sym typeface="Anaheim"/>
              </a:rPr>
              <a:t>Contengono molto testo e per tanto procedo con  una analisi di parole uniche.</a:t>
            </a:r>
          </a:p>
          <a:p>
            <a:endParaRPr lang="en" sz="1800" dirty="0">
              <a:solidFill>
                <a:schemeClr val="bg2"/>
              </a:solidFill>
              <a:latin typeface="Anaheim"/>
              <a:sym typeface="Anaheim"/>
            </a:endParaRPr>
          </a:p>
          <a:p>
            <a:endParaRPr lang="en" sz="1800" b="1" dirty="0">
              <a:solidFill>
                <a:schemeClr val="bg2"/>
              </a:solidFill>
              <a:latin typeface="Anaheim"/>
              <a:sym typeface="Anaheim"/>
            </a:endParaRPr>
          </a:p>
          <a:p>
            <a:endParaRPr lang="it-IT" dirty="0">
              <a:solidFill>
                <a:schemeClr val="bg2"/>
              </a:solidFill>
            </a:endParaRPr>
          </a:p>
        </p:txBody>
      </p:sp>
      <p:pic>
        <p:nvPicPr>
          <p:cNvPr id="3" name="Immagine 2" descr="Immagine che contiene testo, strumento, design&#10;&#10;Descrizione generata automaticamente">
            <a:extLst>
              <a:ext uri="{FF2B5EF4-FFF2-40B4-BE49-F238E27FC236}">
                <a16:creationId xmlns:a16="http://schemas.microsoft.com/office/drawing/2014/main" id="{09ADE6FB-694C-5CFA-2128-899FBCAA2E16}"/>
              </a:ext>
            </a:extLst>
          </p:cNvPr>
          <p:cNvPicPr>
            <a:picLocks noChangeAspect="1"/>
          </p:cNvPicPr>
          <p:nvPr/>
        </p:nvPicPr>
        <p:blipFill>
          <a:blip r:embed="rId3"/>
          <a:stretch>
            <a:fillRect/>
          </a:stretch>
        </p:blipFill>
        <p:spPr>
          <a:xfrm>
            <a:off x="6674804" y="1768381"/>
            <a:ext cx="800212" cy="885949"/>
          </a:xfrm>
          <a:prstGeom prst="rect">
            <a:avLst/>
          </a:prstGeom>
        </p:spPr>
      </p:pic>
      <p:pic>
        <p:nvPicPr>
          <p:cNvPr id="7" name="Immagine 6" descr="Immagine che contiene testo, Carattere, schermata, design&#10;&#10;Descrizione generata automaticamente">
            <a:extLst>
              <a:ext uri="{FF2B5EF4-FFF2-40B4-BE49-F238E27FC236}">
                <a16:creationId xmlns:a16="http://schemas.microsoft.com/office/drawing/2014/main" id="{067A0586-E036-6A14-5CA9-C1AB5B421956}"/>
              </a:ext>
            </a:extLst>
          </p:cNvPr>
          <p:cNvPicPr>
            <a:picLocks noChangeAspect="1"/>
          </p:cNvPicPr>
          <p:nvPr/>
        </p:nvPicPr>
        <p:blipFill>
          <a:blip r:embed="rId4"/>
          <a:stretch>
            <a:fillRect/>
          </a:stretch>
        </p:blipFill>
        <p:spPr>
          <a:xfrm>
            <a:off x="6674804" y="3276848"/>
            <a:ext cx="1457974" cy="1079726"/>
          </a:xfrm>
          <a:prstGeom prst="rect">
            <a:avLst/>
          </a:prstGeom>
        </p:spPr>
      </p:pic>
    </p:spTree>
    <p:extLst>
      <p:ext uri="{BB962C8B-B14F-4D97-AF65-F5344CB8AC3E}">
        <p14:creationId xmlns:p14="http://schemas.microsoft.com/office/powerpoint/2010/main" val="395142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Strategie Manuali</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Visita del server web</a:t>
            </a:r>
            <a:endParaRPr lang="it-IT" sz="2000" dirty="0"/>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539891" y="1802733"/>
            <a:ext cx="8195400" cy="1969770"/>
          </a:xfrm>
          <a:prstGeom prst="rect">
            <a:avLst/>
          </a:prstGeom>
          <a:noFill/>
        </p:spPr>
        <p:txBody>
          <a:bodyPr wrap="square">
            <a:spAutoFit/>
          </a:bodyPr>
          <a:lstStyle/>
          <a:p>
            <a:r>
              <a:rPr kumimoji="0" lang="it-IT" sz="1800" i="0" u="none" strike="noStrike" kern="0" cap="none" spc="0" normalizeH="0" baseline="0" noProof="0" dirty="0">
                <a:ln>
                  <a:noFill/>
                </a:ln>
                <a:solidFill>
                  <a:schemeClr val="bg2"/>
                </a:solidFill>
                <a:effectLst/>
                <a:uLnTx/>
                <a:uFillTx/>
                <a:latin typeface="Anaheim"/>
                <a:sym typeface="Anaheim"/>
              </a:rPr>
              <a:t>Il percorso /</a:t>
            </a:r>
            <a:r>
              <a:rPr kumimoji="0" lang="it-IT" sz="1800" i="0" u="none" strike="noStrike" kern="0" cap="none" spc="0" normalizeH="0" baseline="0" noProof="0" dirty="0" err="1">
                <a:ln>
                  <a:noFill/>
                </a:ln>
                <a:solidFill>
                  <a:schemeClr val="bg2"/>
                </a:solidFill>
                <a:effectLst/>
                <a:uLnTx/>
                <a:uFillTx/>
                <a:latin typeface="Anaheim"/>
                <a:sym typeface="Anaheim"/>
              </a:rPr>
              <a:t>iamGaara</a:t>
            </a:r>
            <a:r>
              <a:rPr kumimoji="0" lang="it-IT" sz="1800" i="0" u="none" strike="noStrike" kern="0" cap="none" spc="0" normalizeH="0" baseline="0" noProof="0" dirty="0">
                <a:ln>
                  <a:noFill/>
                </a:ln>
                <a:solidFill>
                  <a:schemeClr val="bg2"/>
                </a:solidFill>
                <a:effectLst/>
                <a:uLnTx/>
                <a:uFillTx/>
                <a:latin typeface="Anaheim"/>
                <a:sym typeface="Anaheim"/>
              </a:rPr>
              <a:t> mi ha fornito un testo codificato che ho potuto decrittografare utilizzando </a:t>
            </a:r>
            <a:r>
              <a:rPr kumimoji="0" lang="it-IT" sz="1800" i="0" u="none" strike="noStrike" kern="0" cap="none" spc="0" normalizeH="0" baseline="0" noProof="0" dirty="0" err="1">
                <a:ln>
                  <a:noFill/>
                </a:ln>
                <a:solidFill>
                  <a:schemeClr val="bg2"/>
                </a:solidFill>
                <a:effectLst/>
                <a:uLnTx/>
                <a:uFillTx/>
                <a:latin typeface="Anaheim"/>
                <a:sym typeface="Anaheim"/>
              </a:rPr>
              <a:t>CyberChef</a:t>
            </a:r>
            <a:r>
              <a:rPr kumimoji="0" lang="it-IT" sz="1800" i="0" u="none" strike="noStrike" kern="0" cap="none" spc="0" normalizeH="0" baseline="0" noProof="0" dirty="0">
                <a:ln>
                  <a:noFill/>
                </a:ln>
                <a:solidFill>
                  <a:schemeClr val="bg2"/>
                </a:solidFill>
                <a:effectLst/>
                <a:uLnTx/>
                <a:uFillTx/>
                <a:latin typeface="Anaheim"/>
                <a:sym typeface="Anaheim"/>
              </a:rPr>
              <a:t>. Possiamo vedere che il testo ha lettere minuscole e numeri (1,9), possiamo confermare che non è Base32. Il test per Base58 mi ha dato il nome utente.</a:t>
            </a:r>
            <a:endParaRPr lang="it-IT" sz="1800" dirty="0">
              <a:solidFill>
                <a:schemeClr val="bg2"/>
              </a:solidFill>
              <a:latin typeface="Anaheim"/>
              <a:sym typeface="Anaheim"/>
            </a:endParaRPr>
          </a:p>
          <a:p>
            <a:endParaRPr lang="en" sz="1800" dirty="0">
              <a:solidFill>
                <a:schemeClr val="bg2"/>
              </a:solidFill>
              <a:latin typeface="Anaheim"/>
              <a:sym typeface="Anaheim"/>
            </a:endParaRPr>
          </a:p>
          <a:p>
            <a:endParaRPr lang="en" sz="1800" b="1" dirty="0">
              <a:solidFill>
                <a:schemeClr val="bg2"/>
              </a:solidFill>
              <a:latin typeface="Anaheim"/>
              <a:sym typeface="Anaheim"/>
            </a:endParaRPr>
          </a:p>
          <a:p>
            <a:endParaRPr lang="it-IT" dirty="0">
              <a:solidFill>
                <a:schemeClr val="bg2"/>
              </a:solidFill>
            </a:endParaRPr>
          </a:p>
        </p:txBody>
      </p:sp>
      <p:pic>
        <p:nvPicPr>
          <p:cNvPr id="4" name="Immagine 3" descr="Immagine che contiene testo, schermata, software, Pagina Web&#10;&#10;Descrizione generata automaticamente">
            <a:extLst>
              <a:ext uri="{FF2B5EF4-FFF2-40B4-BE49-F238E27FC236}">
                <a16:creationId xmlns:a16="http://schemas.microsoft.com/office/drawing/2014/main" id="{25231EFF-B924-6F11-5F6D-C24902E91E21}"/>
              </a:ext>
            </a:extLst>
          </p:cNvPr>
          <p:cNvPicPr>
            <a:picLocks noChangeAspect="1"/>
          </p:cNvPicPr>
          <p:nvPr/>
        </p:nvPicPr>
        <p:blipFill>
          <a:blip r:embed="rId3"/>
          <a:stretch>
            <a:fillRect/>
          </a:stretch>
        </p:blipFill>
        <p:spPr>
          <a:xfrm>
            <a:off x="3293391" y="2896553"/>
            <a:ext cx="2816463" cy="1706947"/>
          </a:xfrm>
          <a:prstGeom prst="rect">
            <a:avLst/>
          </a:prstGeom>
        </p:spPr>
      </p:pic>
    </p:spTree>
    <p:extLst>
      <p:ext uri="{BB962C8B-B14F-4D97-AF65-F5344CB8AC3E}">
        <p14:creationId xmlns:p14="http://schemas.microsoft.com/office/powerpoint/2010/main" val="408595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Strategie Manuali</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Hydra</a:t>
            </a:r>
            <a:endParaRPr lang="it-IT" sz="2000" dirty="0"/>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1975522" y="1564503"/>
            <a:ext cx="5452200" cy="861774"/>
          </a:xfrm>
          <a:prstGeom prst="rect">
            <a:avLst/>
          </a:prstGeom>
          <a:noFill/>
        </p:spPr>
        <p:txBody>
          <a:bodyPr wrap="square">
            <a:spAutoFit/>
          </a:bodyPr>
          <a:lstStyle/>
          <a:p>
            <a:r>
              <a:rPr kumimoji="0" lang="it-IT" sz="1800" i="0" u="none" strike="noStrike" kern="0" cap="none" spc="0" normalizeH="0" baseline="0" noProof="0" dirty="0" err="1">
                <a:ln>
                  <a:noFill/>
                </a:ln>
                <a:solidFill>
                  <a:schemeClr val="bg2"/>
                </a:solidFill>
                <a:effectLst/>
                <a:highlight>
                  <a:srgbClr val="808000"/>
                </a:highlight>
                <a:uLnTx/>
                <a:uFillTx/>
                <a:latin typeface="Anaheim"/>
                <a:sym typeface="Anaheim"/>
              </a:rPr>
              <a:t>hydra</a:t>
            </a:r>
            <a:r>
              <a:rPr kumimoji="0" lang="it-IT" sz="1800" i="0" u="none" strike="noStrike" kern="0" cap="none" spc="0" normalizeH="0" baseline="0" noProof="0" dirty="0">
                <a:ln>
                  <a:noFill/>
                </a:ln>
                <a:solidFill>
                  <a:schemeClr val="bg2"/>
                </a:solidFill>
                <a:effectLst/>
                <a:highlight>
                  <a:srgbClr val="808000"/>
                </a:highlight>
                <a:uLnTx/>
                <a:uFillTx/>
                <a:latin typeface="Anaheim"/>
                <a:sym typeface="Anaheim"/>
              </a:rPr>
              <a:t> -l </a:t>
            </a:r>
            <a:r>
              <a:rPr kumimoji="0" lang="it-IT" sz="1800" i="0" u="none" strike="noStrike" kern="0" cap="none" spc="0" normalizeH="0" baseline="0" noProof="0" dirty="0" err="1">
                <a:ln>
                  <a:noFill/>
                </a:ln>
                <a:solidFill>
                  <a:schemeClr val="bg2"/>
                </a:solidFill>
                <a:effectLst/>
                <a:highlight>
                  <a:srgbClr val="808000"/>
                </a:highlight>
                <a:uLnTx/>
                <a:uFillTx/>
                <a:latin typeface="Anaheim"/>
                <a:sym typeface="Anaheim"/>
              </a:rPr>
              <a:t>gaara</a:t>
            </a:r>
            <a:r>
              <a:rPr kumimoji="0" lang="it-IT" sz="1800" i="0" u="none" strike="noStrike" kern="0" cap="none" spc="0" normalizeH="0" baseline="0" noProof="0" dirty="0">
                <a:ln>
                  <a:noFill/>
                </a:ln>
                <a:solidFill>
                  <a:schemeClr val="bg2"/>
                </a:solidFill>
                <a:effectLst/>
                <a:highlight>
                  <a:srgbClr val="808000"/>
                </a:highlight>
                <a:uLnTx/>
                <a:uFillTx/>
                <a:latin typeface="Anaheim"/>
                <a:sym typeface="Anaheim"/>
              </a:rPr>
              <a:t> -P /home/</a:t>
            </a:r>
            <a:r>
              <a:rPr kumimoji="0" lang="it-IT" sz="1800" i="0" u="none" strike="noStrike" kern="0" cap="none" spc="0" normalizeH="0" baseline="0" noProof="0" dirty="0" err="1">
                <a:ln>
                  <a:noFill/>
                </a:ln>
                <a:solidFill>
                  <a:schemeClr val="bg2"/>
                </a:solidFill>
                <a:effectLst/>
                <a:highlight>
                  <a:srgbClr val="808000"/>
                </a:highlight>
                <a:uLnTx/>
                <a:uFillTx/>
                <a:latin typeface="Anaheim"/>
                <a:sym typeface="Anaheim"/>
              </a:rPr>
              <a:t>kali</a:t>
            </a:r>
            <a:r>
              <a:rPr kumimoji="0" lang="it-IT" sz="1800" i="0" u="none" strike="noStrike" kern="0" cap="none" spc="0" normalizeH="0" baseline="0" noProof="0" dirty="0">
                <a:ln>
                  <a:noFill/>
                </a:ln>
                <a:solidFill>
                  <a:schemeClr val="bg2"/>
                </a:solidFill>
                <a:effectLst/>
                <a:highlight>
                  <a:srgbClr val="808000"/>
                </a:highlight>
                <a:uLnTx/>
                <a:uFillTx/>
                <a:latin typeface="Anaheim"/>
                <a:sym typeface="Anaheim"/>
              </a:rPr>
              <a:t>/rockyou.txt.gz 10.0.2.4 </a:t>
            </a:r>
            <a:r>
              <a:rPr kumimoji="0" lang="it-IT" sz="1800" i="0" u="none" strike="noStrike" kern="0" cap="none" spc="0" normalizeH="0" baseline="0" noProof="0" dirty="0" err="1">
                <a:ln>
                  <a:noFill/>
                </a:ln>
                <a:solidFill>
                  <a:schemeClr val="bg2"/>
                </a:solidFill>
                <a:effectLst/>
                <a:highlight>
                  <a:srgbClr val="808000"/>
                </a:highlight>
                <a:uLnTx/>
                <a:uFillTx/>
                <a:latin typeface="Anaheim"/>
                <a:sym typeface="Anaheim"/>
              </a:rPr>
              <a:t>ssh</a:t>
            </a:r>
            <a:endParaRPr lang="en" sz="1800" dirty="0">
              <a:solidFill>
                <a:schemeClr val="bg2"/>
              </a:solidFill>
              <a:highlight>
                <a:srgbClr val="808000"/>
              </a:highlight>
              <a:latin typeface="Anaheim"/>
              <a:sym typeface="Anaheim"/>
            </a:endParaRPr>
          </a:p>
          <a:p>
            <a:endParaRPr lang="en" sz="1800" b="1" dirty="0">
              <a:solidFill>
                <a:schemeClr val="bg2"/>
              </a:solidFill>
              <a:latin typeface="Anaheim"/>
              <a:sym typeface="Anaheim"/>
            </a:endParaRPr>
          </a:p>
          <a:p>
            <a:endParaRPr lang="it-IT" dirty="0">
              <a:solidFill>
                <a:schemeClr val="bg2"/>
              </a:solidFill>
            </a:endParaRPr>
          </a:p>
        </p:txBody>
      </p:sp>
      <p:pic>
        <p:nvPicPr>
          <p:cNvPr id="3" name="Immagine 2" descr="Immagine che contiene testo, schermata, Carattere&#10;&#10;Descrizione generata automaticamente">
            <a:extLst>
              <a:ext uri="{FF2B5EF4-FFF2-40B4-BE49-F238E27FC236}">
                <a16:creationId xmlns:a16="http://schemas.microsoft.com/office/drawing/2014/main" id="{3E6CF00D-63D7-9055-91A3-84617CD8D3EB}"/>
              </a:ext>
            </a:extLst>
          </p:cNvPr>
          <p:cNvPicPr>
            <a:picLocks noChangeAspect="1"/>
          </p:cNvPicPr>
          <p:nvPr/>
        </p:nvPicPr>
        <p:blipFill>
          <a:blip r:embed="rId3"/>
          <a:stretch>
            <a:fillRect/>
          </a:stretch>
        </p:blipFill>
        <p:spPr>
          <a:xfrm>
            <a:off x="1716278" y="2047600"/>
            <a:ext cx="6043403" cy="2656018"/>
          </a:xfrm>
          <a:prstGeom prst="rect">
            <a:avLst/>
          </a:prstGeom>
        </p:spPr>
      </p:pic>
    </p:spTree>
    <p:extLst>
      <p:ext uri="{BB962C8B-B14F-4D97-AF65-F5344CB8AC3E}">
        <p14:creationId xmlns:p14="http://schemas.microsoft.com/office/powerpoint/2010/main" val="774609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Strategie Manuali</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1043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Accesso</a:t>
            </a:r>
            <a:endParaRPr lang="it-IT" sz="2000" dirty="0"/>
          </a:p>
        </p:txBody>
      </p:sp>
      <p:sp>
        <p:nvSpPr>
          <p:cNvPr id="28" name="CasellaDiTesto 27">
            <a:extLst>
              <a:ext uri="{FF2B5EF4-FFF2-40B4-BE49-F238E27FC236}">
                <a16:creationId xmlns:a16="http://schemas.microsoft.com/office/drawing/2014/main" id="{358704DA-B15D-106A-BC61-B9C39C58D5F4}"/>
              </a:ext>
            </a:extLst>
          </p:cNvPr>
          <p:cNvSpPr txBox="1"/>
          <p:nvPr/>
        </p:nvSpPr>
        <p:spPr>
          <a:xfrm>
            <a:off x="3758394" y="1740305"/>
            <a:ext cx="1931460" cy="584775"/>
          </a:xfrm>
          <a:prstGeom prst="rect">
            <a:avLst/>
          </a:prstGeom>
          <a:noFill/>
        </p:spPr>
        <p:txBody>
          <a:bodyPr wrap="square">
            <a:spAutoFit/>
          </a:bodyPr>
          <a:lstStyle/>
          <a:p>
            <a:r>
              <a:rPr kumimoji="0" lang="it-IT" sz="1800" i="0" u="none" strike="noStrike" kern="0" cap="none" spc="0" normalizeH="0" baseline="0" noProof="0" dirty="0" err="1">
                <a:ln>
                  <a:noFill/>
                </a:ln>
                <a:solidFill>
                  <a:schemeClr val="bg2"/>
                </a:solidFill>
                <a:effectLst/>
                <a:highlight>
                  <a:srgbClr val="808000"/>
                </a:highlight>
                <a:uLnTx/>
                <a:uFillTx/>
                <a:latin typeface="Anaheim"/>
                <a:sym typeface="Anaheim"/>
              </a:rPr>
              <a:t>ssh</a:t>
            </a:r>
            <a:r>
              <a:rPr kumimoji="0" lang="it-IT" sz="1800" i="0" u="none" strike="noStrike" kern="0" cap="none" spc="0" normalizeH="0" baseline="0" noProof="0" dirty="0">
                <a:ln>
                  <a:noFill/>
                </a:ln>
                <a:solidFill>
                  <a:schemeClr val="bg2"/>
                </a:solidFill>
                <a:effectLst/>
                <a:highlight>
                  <a:srgbClr val="808000"/>
                </a:highlight>
                <a:uLnTx/>
                <a:uFillTx/>
                <a:latin typeface="Anaheim"/>
                <a:sym typeface="Anaheim"/>
              </a:rPr>
              <a:t> gaara@10.0.2.4</a:t>
            </a:r>
            <a:endParaRPr lang="en" sz="1800" b="1" dirty="0">
              <a:solidFill>
                <a:schemeClr val="bg2"/>
              </a:solidFill>
              <a:latin typeface="Anaheim"/>
              <a:sym typeface="Anaheim"/>
            </a:endParaRPr>
          </a:p>
          <a:p>
            <a:endParaRPr lang="it-IT" dirty="0">
              <a:solidFill>
                <a:schemeClr val="bg2"/>
              </a:solidFill>
            </a:endParaRPr>
          </a:p>
        </p:txBody>
      </p:sp>
      <p:pic>
        <p:nvPicPr>
          <p:cNvPr id="4" name="Immagine 3" descr="Immagine che contiene testo, schermata, Carattere&#10;&#10;Descrizione generata automaticamente">
            <a:extLst>
              <a:ext uri="{FF2B5EF4-FFF2-40B4-BE49-F238E27FC236}">
                <a16:creationId xmlns:a16="http://schemas.microsoft.com/office/drawing/2014/main" id="{F4802562-1560-E714-BF55-3D61927D596E}"/>
              </a:ext>
            </a:extLst>
          </p:cNvPr>
          <p:cNvPicPr>
            <a:picLocks noChangeAspect="1"/>
          </p:cNvPicPr>
          <p:nvPr/>
        </p:nvPicPr>
        <p:blipFill>
          <a:blip r:embed="rId3"/>
          <a:stretch>
            <a:fillRect/>
          </a:stretch>
        </p:blipFill>
        <p:spPr>
          <a:xfrm>
            <a:off x="2256498" y="2396786"/>
            <a:ext cx="5169540" cy="1970671"/>
          </a:xfrm>
          <a:prstGeom prst="rect">
            <a:avLst/>
          </a:prstGeom>
        </p:spPr>
      </p:pic>
    </p:spTree>
    <p:extLst>
      <p:ext uri="{BB962C8B-B14F-4D97-AF65-F5344CB8AC3E}">
        <p14:creationId xmlns:p14="http://schemas.microsoft.com/office/powerpoint/2010/main" val="2123835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Post-Exploitation</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85%</a:t>
            </a:r>
            <a:endParaRPr dirty="0"/>
          </a:p>
        </p:txBody>
      </p:sp>
      <p:sp>
        <p:nvSpPr>
          <p:cNvPr id="1333" name="Google Shape;1333;p35"/>
          <p:cNvSpPr txBox="1">
            <a:spLocks noGrp="1"/>
          </p:cNvSpPr>
          <p:nvPr>
            <p:ph type="subTitle" idx="1"/>
          </p:nvPr>
        </p:nvSpPr>
        <p:spPr>
          <a:xfrm>
            <a:off x="2391925" y="2817825"/>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Privilege Escalation e </a:t>
            </a:r>
            <a:r>
              <a:rPr lang="en-US" dirty="0" err="1"/>
              <a:t>Mantaining</a:t>
            </a:r>
            <a:r>
              <a:rPr lang="en-US" dirty="0"/>
              <a:t> Access</a:t>
            </a:r>
          </a:p>
        </p:txBody>
      </p:sp>
    </p:spTree>
    <p:extLst>
      <p:ext uri="{BB962C8B-B14F-4D97-AF65-F5344CB8AC3E}">
        <p14:creationId xmlns:p14="http://schemas.microsoft.com/office/powerpoint/2010/main" val="15509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Privilege Escalation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Analisi directory</a:t>
            </a:r>
            <a:endParaRPr lang="it-IT" sz="2000" dirty="0"/>
          </a:p>
        </p:txBody>
      </p:sp>
      <p:sp>
        <p:nvSpPr>
          <p:cNvPr id="2" name="CasellaDiTesto 1">
            <a:extLst>
              <a:ext uri="{FF2B5EF4-FFF2-40B4-BE49-F238E27FC236}">
                <a16:creationId xmlns:a16="http://schemas.microsoft.com/office/drawing/2014/main" id="{B7BB4FD0-2BC8-5E61-DB7B-EEDFC59F1308}"/>
              </a:ext>
            </a:extLst>
          </p:cNvPr>
          <p:cNvSpPr txBox="1"/>
          <p:nvPr/>
        </p:nvSpPr>
        <p:spPr>
          <a:xfrm>
            <a:off x="720000" y="1552485"/>
            <a:ext cx="5071200" cy="1138773"/>
          </a:xfrm>
          <a:prstGeom prst="rect">
            <a:avLst/>
          </a:prstGeom>
          <a:noFill/>
        </p:spPr>
        <p:txBody>
          <a:bodyPr wrap="square">
            <a:spAutoFit/>
          </a:bodyPr>
          <a:lstStyle/>
          <a:p>
            <a:r>
              <a:rPr kumimoji="0" lang="it-IT" sz="1800" i="0" u="none" strike="noStrike" kern="0" cap="none" spc="0" normalizeH="0" baseline="0" noProof="0" dirty="0">
                <a:ln>
                  <a:noFill/>
                </a:ln>
                <a:solidFill>
                  <a:schemeClr val="bg2"/>
                </a:solidFill>
                <a:effectLst/>
                <a:uLnTx/>
                <a:uFillTx/>
                <a:latin typeface="Anaheim"/>
                <a:sym typeface="Anaheim"/>
              </a:rPr>
              <a:t>Nella directory è presente un file Kazekage.txt con un percorso. </a:t>
            </a:r>
            <a:r>
              <a:rPr lang="it-IT" sz="1800" dirty="0">
                <a:solidFill>
                  <a:schemeClr val="bg2"/>
                </a:solidFill>
                <a:latin typeface="Anaheim"/>
                <a:sym typeface="Anaheim"/>
              </a:rPr>
              <a:t>V</a:t>
            </a:r>
            <a:r>
              <a:rPr kumimoji="0" lang="it-IT" sz="1800" i="0" u="none" strike="noStrike" kern="0" cap="none" spc="0" normalizeH="0" baseline="0" noProof="0" dirty="0" err="1">
                <a:ln>
                  <a:noFill/>
                </a:ln>
                <a:solidFill>
                  <a:schemeClr val="bg2"/>
                </a:solidFill>
                <a:effectLst/>
                <a:uLnTx/>
                <a:uFillTx/>
                <a:latin typeface="Anaheim"/>
                <a:sym typeface="Anaheim"/>
              </a:rPr>
              <a:t>ediamo</a:t>
            </a:r>
            <a:r>
              <a:rPr kumimoji="0" lang="it-IT" sz="1800" i="0" u="none" strike="noStrike" kern="0" cap="none" spc="0" normalizeH="0" baseline="0" noProof="0" dirty="0">
                <a:ln>
                  <a:noFill/>
                </a:ln>
                <a:solidFill>
                  <a:schemeClr val="bg2"/>
                </a:solidFill>
                <a:effectLst/>
                <a:uLnTx/>
                <a:uFillTx/>
                <a:latin typeface="Anaheim"/>
                <a:sym typeface="Anaheim"/>
              </a:rPr>
              <a:t>:</a:t>
            </a:r>
            <a:endParaRPr lang="en" sz="1800" dirty="0">
              <a:solidFill>
                <a:schemeClr val="bg2"/>
              </a:solidFill>
              <a:latin typeface="Anaheim"/>
              <a:sym typeface="Anaheim"/>
            </a:endParaRPr>
          </a:p>
          <a:p>
            <a:endParaRPr lang="en" sz="1800" b="1" dirty="0">
              <a:solidFill>
                <a:schemeClr val="bg2"/>
              </a:solidFill>
              <a:latin typeface="Anaheim"/>
              <a:sym typeface="Anaheim"/>
            </a:endParaRPr>
          </a:p>
          <a:p>
            <a:endParaRPr lang="it-IT" dirty="0">
              <a:solidFill>
                <a:schemeClr val="bg2"/>
              </a:solidFill>
            </a:endParaRPr>
          </a:p>
        </p:txBody>
      </p:sp>
      <p:pic>
        <p:nvPicPr>
          <p:cNvPr id="5" name="Immagine 4" descr="Immagine che contiene testo, schermata, Carattere&#10;&#10;Descrizione generata automaticamente">
            <a:extLst>
              <a:ext uri="{FF2B5EF4-FFF2-40B4-BE49-F238E27FC236}">
                <a16:creationId xmlns:a16="http://schemas.microsoft.com/office/drawing/2014/main" id="{687CE0F4-1209-0CF0-726C-33AF0A70104A}"/>
              </a:ext>
            </a:extLst>
          </p:cNvPr>
          <p:cNvPicPr>
            <a:picLocks noChangeAspect="1"/>
          </p:cNvPicPr>
          <p:nvPr/>
        </p:nvPicPr>
        <p:blipFill>
          <a:blip r:embed="rId3"/>
          <a:stretch>
            <a:fillRect/>
          </a:stretch>
        </p:blipFill>
        <p:spPr>
          <a:xfrm>
            <a:off x="5645007" y="1497201"/>
            <a:ext cx="3036022" cy="899636"/>
          </a:xfrm>
          <a:prstGeom prst="rect">
            <a:avLst/>
          </a:prstGeom>
        </p:spPr>
      </p:pic>
      <p:pic>
        <p:nvPicPr>
          <p:cNvPr id="8" name="Immagine 7" descr="Immagine che contiene testo, schermata, Carattere&#10;&#10;Descrizione generata automaticamente">
            <a:extLst>
              <a:ext uri="{FF2B5EF4-FFF2-40B4-BE49-F238E27FC236}">
                <a16:creationId xmlns:a16="http://schemas.microsoft.com/office/drawing/2014/main" id="{849D7DCE-29BA-E0D1-80DE-72CA832CCB79}"/>
              </a:ext>
            </a:extLst>
          </p:cNvPr>
          <p:cNvPicPr>
            <a:picLocks noChangeAspect="1"/>
          </p:cNvPicPr>
          <p:nvPr/>
        </p:nvPicPr>
        <p:blipFill>
          <a:blip r:embed="rId4"/>
          <a:stretch>
            <a:fillRect/>
          </a:stretch>
        </p:blipFill>
        <p:spPr>
          <a:xfrm>
            <a:off x="5171946" y="2652124"/>
            <a:ext cx="3509519" cy="585841"/>
          </a:xfrm>
          <a:prstGeom prst="rect">
            <a:avLst/>
          </a:prstGeom>
        </p:spPr>
      </p:pic>
      <p:sp>
        <p:nvSpPr>
          <p:cNvPr id="9" name="CasellaDiTesto 8">
            <a:extLst>
              <a:ext uri="{FF2B5EF4-FFF2-40B4-BE49-F238E27FC236}">
                <a16:creationId xmlns:a16="http://schemas.microsoft.com/office/drawing/2014/main" id="{8C604577-F250-FB66-3091-AEA144F2B167}"/>
              </a:ext>
            </a:extLst>
          </p:cNvPr>
          <p:cNvSpPr txBox="1"/>
          <p:nvPr/>
        </p:nvSpPr>
        <p:spPr>
          <a:xfrm>
            <a:off x="702103" y="2760378"/>
            <a:ext cx="2716647" cy="369332"/>
          </a:xfrm>
          <a:prstGeom prst="rect">
            <a:avLst/>
          </a:prstGeom>
          <a:noFill/>
        </p:spPr>
        <p:txBody>
          <a:bodyPr wrap="square">
            <a:spAutoFit/>
          </a:bodyPr>
          <a:lstStyle/>
          <a:p>
            <a:r>
              <a:rPr kumimoji="0" lang="it-IT" sz="1800" i="0" u="none" strike="noStrike" kern="0" cap="none" spc="0" normalizeH="0" baseline="0" noProof="0" dirty="0">
                <a:ln>
                  <a:noFill/>
                </a:ln>
                <a:solidFill>
                  <a:schemeClr val="bg2"/>
                </a:solidFill>
                <a:effectLst/>
                <a:uLnTx/>
                <a:uFillTx/>
                <a:latin typeface="Anaheim"/>
                <a:sym typeface="Anaheim"/>
              </a:rPr>
              <a:t>Troviamo un file segreto</a:t>
            </a:r>
            <a:endParaRPr lang="en" sz="1800" b="1" dirty="0">
              <a:solidFill>
                <a:schemeClr val="bg2"/>
              </a:solidFill>
              <a:latin typeface="Anaheim"/>
              <a:sym typeface="Anaheim"/>
            </a:endParaRPr>
          </a:p>
        </p:txBody>
      </p:sp>
      <p:sp>
        <p:nvSpPr>
          <p:cNvPr id="10" name="CasellaDiTesto 9">
            <a:extLst>
              <a:ext uri="{FF2B5EF4-FFF2-40B4-BE49-F238E27FC236}">
                <a16:creationId xmlns:a16="http://schemas.microsoft.com/office/drawing/2014/main" id="{1334BEFA-0CD5-868E-515C-BA21F69EF08C}"/>
              </a:ext>
            </a:extLst>
          </p:cNvPr>
          <p:cNvSpPr txBox="1"/>
          <p:nvPr/>
        </p:nvSpPr>
        <p:spPr>
          <a:xfrm>
            <a:off x="720000" y="3849639"/>
            <a:ext cx="4869589" cy="369332"/>
          </a:xfrm>
          <a:prstGeom prst="rect">
            <a:avLst/>
          </a:prstGeom>
          <a:noFill/>
        </p:spPr>
        <p:txBody>
          <a:bodyPr wrap="square">
            <a:spAutoFit/>
          </a:bodyPr>
          <a:lstStyle/>
          <a:p>
            <a:r>
              <a:rPr lang="it-IT" sz="1800" dirty="0">
                <a:solidFill>
                  <a:schemeClr val="bg2"/>
                </a:solidFill>
                <a:latin typeface="Anaheim"/>
                <a:sym typeface="Anaheim"/>
              </a:rPr>
              <a:t>I</a:t>
            </a:r>
            <a:r>
              <a:rPr kumimoji="0" lang="it-IT" sz="1800" i="0" u="none" strike="noStrike" kern="0" cap="none" spc="0" normalizeH="0" baseline="0" noProof="0" dirty="0">
                <a:ln>
                  <a:noFill/>
                </a:ln>
                <a:solidFill>
                  <a:schemeClr val="bg2"/>
                </a:solidFill>
                <a:effectLst/>
                <a:uLnTx/>
                <a:uFillTx/>
                <a:latin typeface="Anaheim"/>
                <a:sym typeface="Anaheim"/>
              </a:rPr>
              <a:t>l file contiene il testo codificato </a:t>
            </a:r>
            <a:r>
              <a:rPr kumimoji="0" lang="it-IT" sz="1800" i="0" u="none" strike="noStrike" kern="0" cap="none" spc="0" normalizeH="0" baseline="0" noProof="0" dirty="0" err="1">
                <a:ln>
                  <a:noFill/>
                </a:ln>
                <a:solidFill>
                  <a:schemeClr val="bg2"/>
                </a:solidFill>
                <a:effectLst/>
                <a:uLnTx/>
                <a:uFillTx/>
                <a:latin typeface="Anaheim"/>
                <a:sym typeface="Anaheim"/>
              </a:rPr>
              <a:t>brainfuck</a:t>
            </a:r>
            <a:r>
              <a:rPr kumimoji="0" lang="it-IT" sz="1800" i="0" u="none" strike="noStrike" kern="0" cap="none" spc="0" normalizeH="0" baseline="0" noProof="0" dirty="0">
                <a:ln>
                  <a:noFill/>
                </a:ln>
                <a:solidFill>
                  <a:schemeClr val="bg2"/>
                </a:solidFill>
                <a:effectLst/>
                <a:uLnTx/>
                <a:uFillTx/>
                <a:latin typeface="Anaheim"/>
                <a:sym typeface="Anaheim"/>
              </a:rPr>
              <a:t>.</a:t>
            </a:r>
            <a:endParaRPr lang="en" sz="1800" b="1" dirty="0">
              <a:solidFill>
                <a:schemeClr val="bg2"/>
              </a:solidFill>
              <a:latin typeface="Anaheim"/>
              <a:sym typeface="Anaheim"/>
            </a:endParaRPr>
          </a:p>
        </p:txBody>
      </p:sp>
      <p:pic>
        <p:nvPicPr>
          <p:cNvPr id="12" name="Immagine 11" descr="Immagine che contiene testo, schermata, Carattere&#10;&#10;Descrizione generata automaticamente">
            <a:extLst>
              <a:ext uri="{FF2B5EF4-FFF2-40B4-BE49-F238E27FC236}">
                <a16:creationId xmlns:a16="http://schemas.microsoft.com/office/drawing/2014/main" id="{71AEFE46-327B-8802-66FD-C9BB06198288}"/>
              </a:ext>
            </a:extLst>
          </p:cNvPr>
          <p:cNvPicPr>
            <a:picLocks noChangeAspect="1"/>
          </p:cNvPicPr>
          <p:nvPr/>
        </p:nvPicPr>
        <p:blipFill>
          <a:blip r:embed="rId5"/>
          <a:stretch>
            <a:fillRect/>
          </a:stretch>
        </p:blipFill>
        <p:spPr>
          <a:xfrm>
            <a:off x="6179532" y="3385703"/>
            <a:ext cx="1966972" cy="1316560"/>
          </a:xfrm>
          <a:prstGeom prst="rect">
            <a:avLst/>
          </a:prstGeom>
        </p:spPr>
      </p:pic>
      <p:cxnSp>
        <p:nvCxnSpPr>
          <p:cNvPr id="14" name="Connettore diritto 13">
            <a:extLst>
              <a:ext uri="{FF2B5EF4-FFF2-40B4-BE49-F238E27FC236}">
                <a16:creationId xmlns:a16="http://schemas.microsoft.com/office/drawing/2014/main" id="{9D23896E-7119-AF30-B821-2B45BE6B185A}"/>
              </a:ext>
            </a:extLst>
          </p:cNvPr>
          <p:cNvCxnSpPr/>
          <p:nvPr/>
        </p:nvCxnSpPr>
        <p:spPr>
          <a:xfrm>
            <a:off x="2729126" y="2556000"/>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7A8AD5FD-9C9A-465E-AACD-B347971578F9}"/>
              </a:ext>
            </a:extLst>
          </p:cNvPr>
          <p:cNvCxnSpPr/>
          <p:nvPr/>
        </p:nvCxnSpPr>
        <p:spPr>
          <a:xfrm>
            <a:off x="2729126" y="3343976"/>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06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6" name="Google Shape;1356;p3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Strumenti utilizzati</a:t>
            </a:r>
            <a:endParaRPr dirty="0"/>
          </a:p>
        </p:txBody>
      </p:sp>
      <p:grpSp>
        <p:nvGrpSpPr>
          <p:cNvPr id="1367" name="Google Shape;1367;p37"/>
          <p:cNvGrpSpPr/>
          <p:nvPr/>
        </p:nvGrpSpPr>
        <p:grpSpPr>
          <a:xfrm>
            <a:off x="1987317" y="1550700"/>
            <a:ext cx="1130400" cy="1319125"/>
            <a:chOff x="4876875" y="1427500"/>
            <a:chExt cx="1130400" cy="1319125"/>
          </a:xfrm>
        </p:grpSpPr>
        <p:sp>
          <p:nvSpPr>
            <p:cNvPr id="1368" name="Google Shape;1368;p37"/>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37"/>
          <p:cNvGrpSpPr/>
          <p:nvPr/>
        </p:nvGrpSpPr>
        <p:grpSpPr>
          <a:xfrm>
            <a:off x="3441600" y="3231077"/>
            <a:ext cx="1130400" cy="1319125"/>
            <a:chOff x="3136725" y="3287950"/>
            <a:chExt cx="1130400" cy="1319125"/>
          </a:xfrm>
        </p:grpSpPr>
        <p:sp>
          <p:nvSpPr>
            <p:cNvPr id="1371" name="Google Shape;1371;p37"/>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70;p37">
            <a:extLst>
              <a:ext uri="{FF2B5EF4-FFF2-40B4-BE49-F238E27FC236}">
                <a16:creationId xmlns:a16="http://schemas.microsoft.com/office/drawing/2014/main" id="{B216DD19-8BC6-5F5C-EB47-F264548E8ACB}"/>
              </a:ext>
            </a:extLst>
          </p:cNvPr>
          <p:cNvGrpSpPr/>
          <p:nvPr/>
        </p:nvGrpSpPr>
        <p:grpSpPr>
          <a:xfrm>
            <a:off x="4742600" y="1550700"/>
            <a:ext cx="1130400" cy="1319125"/>
            <a:chOff x="3136725" y="3287950"/>
            <a:chExt cx="1130400" cy="1319125"/>
          </a:xfrm>
        </p:grpSpPr>
        <p:sp>
          <p:nvSpPr>
            <p:cNvPr id="12" name="Google Shape;1371;p37">
              <a:extLst>
                <a:ext uri="{FF2B5EF4-FFF2-40B4-BE49-F238E27FC236}">
                  <a16:creationId xmlns:a16="http://schemas.microsoft.com/office/drawing/2014/main" id="{D950215A-214A-5AFA-9B4B-D0E899BD61E0}"/>
                </a:ext>
              </a:extLst>
            </p:cNvPr>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2;p37">
              <a:extLst>
                <a:ext uri="{FF2B5EF4-FFF2-40B4-BE49-F238E27FC236}">
                  <a16:creationId xmlns:a16="http://schemas.microsoft.com/office/drawing/2014/main" id="{6CB5F759-A506-5468-E810-A0AD83C57CBA}"/>
                </a:ext>
              </a:extLst>
            </p:cNvPr>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Freeform 7">
            <a:extLst>
              <a:ext uri="{FF2B5EF4-FFF2-40B4-BE49-F238E27FC236}">
                <a16:creationId xmlns:a16="http://schemas.microsoft.com/office/drawing/2014/main" id="{8496BA72-9530-665E-5A98-5283FBA06592}"/>
              </a:ext>
            </a:extLst>
          </p:cNvPr>
          <p:cNvSpPr/>
          <p:nvPr/>
        </p:nvSpPr>
        <p:spPr>
          <a:xfrm>
            <a:off x="2206239" y="1905693"/>
            <a:ext cx="911478" cy="827262"/>
          </a:xfrm>
          <a:custGeom>
            <a:avLst/>
            <a:gdLst/>
            <a:ahLst/>
            <a:cxnLst/>
            <a:rect l="l" t="t" r="r" b="b"/>
            <a:pathLst>
              <a:path w="2010206" h="2010206">
                <a:moveTo>
                  <a:pt x="0" y="0"/>
                </a:moveTo>
                <a:lnTo>
                  <a:pt x="2010205" y="0"/>
                </a:lnTo>
                <a:lnTo>
                  <a:pt x="2010205" y="2010206"/>
                </a:lnTo>
                <a:lnTo>
                  <a:pt x="0" y="2010206"/>
                </a:lnTo>
                <a:lnTo>
                  <a:pt x="0" y="0"/>
                </a:lnTo>
                <a:close/>
              </a:path>
            </a:pathLst>
          </a:custGeom>
          <a:blipFill>
            <a:blip r:embed="rId3"/>
            <a:stretch>
              <a:fillRect/>
            </a:stretch>
          </a:blipFill>
        </p:spPr>
        <p:txBody>
          <a:bodyPr/>
          <a:lstStyle/>
          <a:p>
            <a:endParaRPr lang="it-IT" dirty="0"/>
          </a:p>
        </p:txBody>
      </p:sp>
      <p:sp>
        <p:nvSpPr>
          <p:cNvPr id="15" name="Freeform 13">
            <a:extLst>
              <a:ext uri="{FF2B5EF4-FFF2-40B4-BE49-F238E27FC236}">
                <a16:creationId xmlns:a16="http://schemas.microsoft.com/office/drawing/2014/main" id="{3F105CA5-3293-D219-090B-1123AF6168A0}"/>
              </a:ext>
            </a:extLst>
          </p:cNvPr>
          <p:cNvSpPr/>
          <p:nvPr/>
        </p:nvSpPr>
        <p:spPr>
          <a:xfrm>
            <a:off x="4798319" y="1807647"/>
            <a:ext cx="1018962" cy="1021371"/>
          </a:xfrm>
          <a:custGeom>
            <a:avLst/>
            <a:gdLst/>
            <a:ahLst/>
            <a:cxnLst/>
            <a:rect l="l" t="t" r="r" b="b"/>
            <a:pathLst>
              <a:path w="2019292" h="2019292">
                <a:moveTo>
                  <a:pt x="0" y="0"/>
                </a:moveTo>
                <a:lnTo>
                  <a:pt x="2019292" y="0"/>
                </a:lnTo>
                <a:lnTo>
                  <a:pt x="2019292" y="2019292"/>
                </a:lnTo>
                <a:lnTo>
                  <a:pt x="0" y="2019292"/>
                </a:lnTo>
                <a:lnTo>
                  <a:pt x="0" y="0"/>
                </a:lnTo>
                <a:close/>
              </a:path>
            </a:pathLst>
          </a:custGeom>
          <a:blipFill>
            <a:blip r:embed="rId4"/>
            <a:stretch>
              <a:fillRect/>
            </a:stretch>
          </a:blipFill>
        </p:spPr>
        <p:txBody>
          <a:bodyPr/>
          <a:lstStyle/>
          <a:p>
            <a:endParaRPr lang="it-IT" dirty="0"/>
          </a:p>
        </p:txBody>
      </p:sp>
      <p:sp>
        <p:nvSpPr>
          <p:cNvPr id="20" name="CasellaDiTesto 19">
            <a:extLst>
              <a:ext uri="{FF2B5EF4-FFF2-40B4-BE49-F238E27FC236}">
                <a16:creationId xmlns:a16="http://schemas.microsoft.com/office/drawing/2014/main" id="{F06EDF45-0CAB-A423-E17D-9421F8F07577}"/>
              </a:ext>
            </a:extLst>
          </p:cNvPr>
          <p:cNvSpPr txBox="1"/>
          <p:nvPr/>
        </p:nvSpPr>
        <p:spPr>
          <a:xfrm>
            <a:off x="3711838" y="3184760"/>
            <a:ext cx="1528161"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Gaara</a:t>
            </a:r>
            <a:endParaRPr lang="it-IT" dirty="0">
              <a:solidFill>
                <a:schemeClr val="bg2"/>
              </a:solidFill>
            </a:endParaRPr>
          </a:p>
        </p:txBody>
      </p:sp>
      <p:sp>
        <p:nvSpPr>
          <p:cNvPr id="21" name="CasellaDiTesto 20">
            <a:extLst>
              <a:ext uri="{FF2B5EF4-FFF2-40B4-BE49-F238E27FC236}">
                <a16:creationId xmlns:a16="http://schemas.microsoft.com/office/drawing/2014/main" id="{3EF86A01-8C58-FD66-6AEA-A755BF758A59}"/>
              </a:ext>
            </a:extLst>
          </p:cNvPr>
          <p:cNvSpPr txBox="1"/>
          <p:nvPr/>
        </p:nvSpPr>
        <p:spPr>
          <a:xfrm>
            <a:off x="2089971" y="1505861"/>
            <a:ext cx="1528161"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VirtualBox</a:t>
            </a:r>
            <a:endParaRPr lang="it-IT" dirty="0">
              <a:solidFill>
                <a:schemeClr val="bg2"/>
              </a:solidFill>
            </a:endParaRPr>
          </a:p>
        </p:txBody>
      </p:sp>
      <p:sp>
        <p:nvSpPr>
          <p:cNvPr id="22" name="CasellaDiTesto 21">
            <a:extLst>
              <a:ext uri="{FF2B5EF4-FFF2-40B4-BE49-F238E27FC236}">
                <a16:creationId xmlns:a16="http://schemas.microsoft.com/office/drawing/2014/main" id="{13CEB10A-9DCA-B9E6-C0E2-3071F366CD64}"/>
              </a:ext>
            </a:extLst>
          </p:cNvPr>
          <p:cNvSpPr txBox="1"/>
          <p:nvPr/>
        </p:nvSpPr>
        <p:spPr>
          <a:xfrm>
            <a:off x="4800044" y="1505861"/>
            <a:ext cx="1528161" cy="307777"/>
          </a:xfrm>
          <a:prstGeom prst="rect">
            <a:avLst/>
          </a:prstGeom>
          <a:noFill/>
        </p:spPr>
        <p:txBody>
          <a:bodyPr wrap="square">
            <a:spAutoFit/>
          </a:bodyPr>
          <a:lstStyle/>
          <a:p>
            <a:r>
              <a:rPr kumimoji="0" lang="en" sz="1400" b="0" i="0" u="none" strike="noStrike" kern="0" cap="none" spc="0" normalizeH="0" baseline="0" noProof="0" dirty="0">
                <a:ln>
                  <a:noFill/>
                </a:ln>
                <a:solidFill>
                  <a:schemeClr val="bg2"/>
                </a:solidFill>
                <a:effectLst/>
                <a:uLnTx/>
                <a:uFillTx/>
                <a:latin typeface="Anaheim"/>
                <a:sym typeface="Anaheim"/>
              </a:rPr>
              <a:t>Kali linux</a:t>
            </a:r>
            <a:endParaRPr lang="it-IT" dirty="0">
              <a:solidFill>
                <a:schemeClr val="bg2"/>
              </a:solidFill>
            </a:endParaRPr>
          </a:p>
        </p:txBody>
      </p:sp>
      <p:pic>
        <p:nvPicPr>
          <p:cNvPr id="24" name="Immagine 23" descr="Immagine che contiene cartone animato, Viso umano, narrativa, Cartoni animati&#10;&#10;Descrizione generata automaticamente">
            <a:extLst>
              <a:ext uri="{FF2B5EF4-FFF2-40B4-BE49-F238E27FC236}">
                <a16:creationId xmlns:a16="http://schemas.microsoft.com/office/drawing/2014/main" id="{CE281C8C-41DC-37B6-7766-018D2A7D40C7}"/>
              </a:ext>
            </a:extLst>
          </p:cNvPr>
          <p:cNvPicPr>
            <a:picLocks noChangeAspect="1"/>
          </p:cNvPicPr>
          <p:nvPr/>
        </p:nvPicPr>
        <p:blipFill rotWithShape="1">
          <a:blip r:embed="rId5"/>
          <a:srcRect l="10429" t="43068" r="18129" b="20835"/>
          <a:stretch/>
        </p:blipFill>
        <p:spPr>
          <a:xfrm>
            <a:off x="3618132" y="3563298"/>
            <a:ext cx="777336" cy="872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300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Privilege Escalation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Analisi directory</a:t>
            </a:r>
            <a:endParaRPr lang="it-IT" sz="2000" dirty="0"/>
          </a:p>
        </p:txBody>
      </p:sp>
      <p:sp>
        <p:nvSpPr>
          <p:cNvPr id="2" name="CasellaDiTesto 1">
            <a:extLst>
              <a:ext uri="{FF2B5EF4-FFF2-40B4-BE49-F238E27FC236}">
                <a16:creationId xmlns:a16="http://schemas.microsoft.com/office/drawing/2014/main" id="{B7BB4FD0-2BC8-5E61-DB7B-EEDFC59F1308}"/>
              </a:ext>
            </a:extLst>
          </p:cNvPr>
          <p:cNvSpPr txBox="1"/>
          <p:nvPr/>
        </p:nvSpPr>
        <p:spPr>
          <a:xfrm>
            <a:off x="810054" y="4434223"/>
            <a:ext cx="8936618" cy="338554"/>
          </a:xfrm>
          <a:prstGeom prst="rect">
            <a:avLst/>
          </a:prstGeom>
          <a:noFill/>
        </p:spPr>
        <p:txBody>
          <a:bodyPr wrap="square">
            <a:spAutoFit/>
          </a:bodyPr>
          <a:lstStyle/>
          <a:p>
            <a:r>
              <a:rPr kumimoji="0" lang="it-IT" sz="1600" i="0" u="sng" strike="noStrike" kern="0" cap="none" spc="0" normalizeH="0" baseline="0" noProof="0" dirty="0">
                <a:ln>
                  <a:noFill/>
                </a:ln>
                <a:solidFill>
                  <a:schemeClr val="bg2"/>
                </a:solidFill>
                <a:effectLst/>
                <a:uLnTx/>
                <a:uFillTx/>
                <a:latin typeface="Anaheim"/>
                <a:sym typeface="Anaheim"/>
              </a:rPr>
              <a:t>Il file non avendomi portato a nulla continuo controllando i file con SUID sul sistema.</a:t>
            </a:r>
            <a:endParaRPr lang="it-IT" sz="1600" u="sng" dirty="0">
              <a:solidFill>
                <a:schemeClr val="bg2"/>
              </a:solidFill>
            </a:endParaRPr>
          </a:p>
        </p:txBody>
      </p:sp>
      <p:pic>
        <p:nvPicPr>
          <p:cNvPr id="4" name="Immagine 3" descr="Immagine che contiene testo, schermata, Carattere, numero&#10;&#10;Descrizione generata automaticamente">
            <a:extLst>
              <a:ext uri="{FF2B5EF4-FFF2-40B4-BE49-F238E27FC236}">
                <a16:creationId xmlns:a16="http://schemas.microsoft.com/office/drawing/2014/main" id="{E0CE519C-B9F9-E2EB-ECD1-9FB0AB6654CA}"/>
              </a:ext>
            </a:extLst>
          </p:cNvPr>
          <p:cNvPicPr>
            <a:picLocks noChangeAspect="1"/>
          </p:cNvPicPr>
          <p:nvPr/>
        </p:nvPicPr>
        <p:blipFill>
          <a:blip r:embed="rId3"/>
          <a:stretch>
            <a:fillRect/>
          </a:stretch>
        </p:blipFill>
        <p:spPr>
          <a:xfrm>
            <a:off x="3373364" y="2135276"/>
            <a:ext cx="3089490" cy="2227174"/>
          </a:xfrm>
          <a:prstGeom prst="rect">
            <a:avLst/>
          </a:prstGeom>
        </p:spPr>
      </p:pic>
      <p:sp>
        <p:nvSpPr>
          <p:cNvPr id="7" name="CasellaDiTesto 6">
            <a:extLst>
              <a:ext uri="{FF2B5EF4-FFF2-40B4-BE49-F238E27FC236}">
                <a16:creationId xmlns:a16="http://schemas.microsoft.com/office/drawing/2014/main" id="{9C20CA45-A8A3-E033-1504-1C120717F865}"/>
              </a:ext>
            </a:extLst>
          </p:cNvPr>
          <p:cNvSpPr txBox="1"/>
          <p:nvPr/>
        </p:nvSpPr>
        <p:spPr>
          <a:xfrm>
            <a:off x="872400" y="1704885"/>
            <a:ext cx="5071200" cy="584775"/>
          </a:xfrm>
          <a:prstGeom prst="rect">
            <a:avLst/>
          </a:prstGeom>
          <a:noFill/>
        </p:spPr>
        <p:txBody>
          <a:bodyPr wrap="square">
            <a:spAutoFit/>
          </a:bodyPr>
          <a:lstStyle/>
          <a:p>
            <a:r>
              <a:rPr kumimoji="0" lang="it-IT" sz="1800" i="0" u="none" strike="noStrike" kern="0" cap="none" spc="0" normalizeH="0" baseline="0" noProof="0" dirty="0">
                <a:ln>
                  <a:noFill/>
                </a:ln>
                <a:solidFill>
                  <a:schemeClr val="bg2"/>
                </a:solidFill>
                <a:effectLst/>
                <a:uLnTx/>
                <a:uFillTx/>
                <a:latin typeface="Anaheim"/>
                <a:sym typeface="Anaheim"/>
              </a:rPr>
              <a:t>Cerco online un interprete del codice ed ottengo:</a:t>
            </a:r>
            <a:endParaRPr lang="en" sz="1800" b="1" dirty="0">
              <a:solidFill>
                <a:schemeClr val="bg2"/>
              </a:solidFill>
              <a:latin typeface="Anaheim"/>
              <a:sym typeface="Anaheim"/>
            </a:endParaRPr>
          </a:p>
          <a:p>
            <a:endParaRPr lang="it-IT" dirty="0">
              <a:solidFill>
                <a:schemeClr val="bg2"/>
              </a:solidFill>
            </a:endParaRPr>
          </a:p>
        </p:txBody>
      </p:sp>
    </p:spTree>
    <p:extLst>
      <p:ext uri="{BB962C8B-B14F-4D97-AF65-F5344CB8AC3E}">
        <p14:creationId xmlns:p14="http://schemas.microsoft.com/office/powerpoint/2010/main" val="1871222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Privilege Escalation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File con SUID sul sistema</a:t>
            </a:r>
            <a:endParaRPr lang="it-IT" sz="2000" dirty="0"/>
          </a:p>
        </p:txBody>
      </p:sp>
      <p:sp>
        <p:nvSpPr>
          <p:cNvPr id="2" name="CasellaDiTesto 1">
            <a:extLst>
              <a:ext uri="{FF2B5EF4-FFF2-40B4-BE49-F238E27FC236}">
                <a16:creationId xmlns:a16="http://schemas.microsoft.com/office/drawing/2014/main" id="{B7BB4FD0-2BC8-5E61-DB7B-EEDFC59F1308}"/>
              </a:ext>
            </a:extLst>
          </p:cNvPr>
          <p:cNvSpPr txBox="1"/>
          <p:nvPr/>
        </p:nvSpPr>
        <p:spPr>
          <a:xfrm>
            <a:off x="2967311" y="3875265"/>
            <a:ext cx="3209376" cy="338554"/>
          </a:xfrm>
          <a:prstGeom prst="rect">
            <a:avLst/>
          </a:prstGeom>
          <a:noFill/>
        </p:spPr>
        <p:txBody>
          <a:bodyPr wrap="square">
            <a:spAutoFit/>
          </a:bodyPr>
          <a:lstStyle/>
          <a:p>
            <a:r>
              <a:rPr kumimoji="0" lang="it-IT" sz="1600" i="0" u="sng" strike="noStrike" kern="0" cap="none" spc="0" normalizeH="0" baseline="0" noProof="0" dirty="0">
                <a:ln>
                  <a:noFill/>
                </a:ln>
                <a:solidFill>
                  <a:schemeClr val="bg2"/>
                </a:solidFill>
                <a:effectLst/>
                <a:uLnTx/>
                <a:uFillTx/>
                <a:latin typeface="Anaheim"/>
                <a:sym typeface="Anaheim"/>
              </a:rPr>
              <a:t>Il </a:t>
            </a:r>
            <a:r>
              <a:rPr kumimoji="0" lang="it-IT" sz="1600" i="0" u="sng" strike="noStrike" kern="0" cap="none" spc="0" normalizeH="0" baseline="0" noProof="0" dirty="0" err="1">
                <a:ln>
                  <a:noFill/>
                </a:ln>
                <a:solidFill>
                  <a:schemeClr val="bg2"/>
                </a:solidFill>
                <a:effectLst/>
                <a:uLnTx/>
                <a:uFillTx/>
                <a:latin typeface="Anaheim"/>
                <a:sym typeface="Anaheim"/>
              </a:rPr>
              <a:t>gdb</a:t>
            </a:r>
            <a:r>
              <a:rPr kumimoji="0" lang="it-IT" sz="1600" i="0" u="sng" strike="noStrike" kern="0" cap="none" spc="0" normalizeH="0" baseline="0" noProof="0" dirty="0">
                <a:ln>
                  <a:noFill/>
                </a:ln>
                <a:solidFill>
                  <a:schemeClr val="bg2"/>
                </a:solidFill>
                <a:effectLst/>
                <a:uLnTx/>
                <a:uFillTx/>
                <a:latin typeface="Anaheim"/>
                <a:sym typeface="Anaheim"/>
              </a:rPr>
              <a:t> binario ha i permessi </a:t>
            </a:r>
            <a:r>
              <a:rPr kumimoji="0" lang="it-IT" sz="1600" i="0" u="sng" strike="noStrike" kern="0" cap="none" spc="0" normalizeH="0" baseline="0" noProof="0" dirty="0" err="1">
                <a:ln>
                  <a:noFill/>
                </a:ln>
                <a:solidFill>
                  <a:schemeClr val="bg2"/>
                </a:solidFill>
                <a:effectLst/>
                <a:uLnTx/>
                <a:uFillTx/>
                <a:latin typeface="Anaheim"/>
                <a:sym typeface="Anaheim"/>
              </a:rPr>
              <a:t>setuid</a:t>
            </a:r>
            <a:r>
              <a:rPr kumimoji="0" lang="it-IT" sz="1600" i="0" u="sng" strike="noStrike" kern="0" cap="none" spc="0" normalizeH="0" baseline="0" noProof="0" dirty="0">
                <a:ln>
                  <a:noFill/>
                </a:ln>
                <a:solidFill>
                  <a:schemeClr val="bg2"/>
                </a:solidFill>
                <a:effectLst/>
                <a:uLnTx/>
                <a:uFillTx/>
                <a:latin typeface="Anaheim"/>
                <a:sym typeface="Anaheim"/>
              </a:rPr>
              <a:t>.</a:t>
            </a:r>
            <a:endParaRPr lang="it-IT" sz="1600" u="sng" dirty="0">
              <a:solidFill>
                <a:schemeClr val="bg2"/>
              </a:solidFill>
            </a:endParaRPr>
          </a:p>
        </p:txBody>
      </p:sp>
      <p:sp>
        <p:nvSpPr>
          <p:cNvPr id="7" name="CasellaDiTesto 6">
            <a:extLst>
              <a:ext uri="{FF2B5EF4-FFF2-40B4-BE49-F238E27FC236}">
                <a16:creationId xmlns:a16="http://schemas.microsoft.com/office/drawing/2014/main" id="{9C20CA45-A8A3-E033-1504-1C120717F865}"/>
              </a:ext>
            </a:extLst>
          </p:cNvPr>
          <p:cNvSpPr txBox="1"/>
          <p:nvPr/>
        </p:nvSpPr>
        <p:spPr>
          <a:xfrm>
            <a:off x="720000" y="1650116"/>
            <a:ext cx="7704000" cy="369332"/>
          </a:xfrm>
          <a:prstGeom prst="rect">
            <a:avLst/>
          </a:prstGeom>
          <a:noFill/>
        </p:spPr>
        <p:txBody>
          <a:bodyPr wrap="square">
            <a:spAutoFit/>
          </a:bodyPr>
          <a:lstStyle/>
          <a:p>
            <a:pPr algn="ctr"/>
            <a:r>
              <a:rPr kumimoji="0" lang="en-US" sz="1800" i="0" u="none" strike="noStrike" kern="0" cap="none" spc="0" normalizeH="0" baseline="0" noProof="0" dirty="0">
                <a:ln>
                  <a:noFill/>
                </a:ln>
                <a:solidFill>
                  <a:schemeClr val="bg2"/>
                </a:solidFill>
                <a:effectLst/>
                <a:highlight>
                  <a:srgbClr val="808000"/>
                </a:highlight>
                <a:uLnTx/>
                <a:uFillTx/>
                <a:latin typeface="Anaheim"/>
                <a:sym typeface="Anaheim"/>
              </a:rPr>
              <a:t>find / -perm -4000 -type f -exec ls -al {} \; 2&gt;/dev/null</a:t>
            </a:r>
            <a:endParaRPr lang="it-IT" dirty="0">
              <a:solidFill>
                <a:schemeClr val="bg2"/>
              </a:solidFill>
              <a:highlight>
                <a:srgbClr val="808000"/>
              </a:highlight>
            </a:endParaRPr>
          </a:p>
        </p:txBody>
      </p:sp>
      <p:pic>
        <p:nvPicPr>
          <p:cNvPr id="5" name="Immagine 4" descr="Immagine che contiene testo, schermata, Carattere&#10;&#10;Descrizione generata automaticamente">
            <a:extLst>
              <a:ext uri="{FF2B5EF4-FFF2-40B4-BE49-F238E27FC236}">
                <a16:creationId xmlns:a16="http://schemas.microsoft.com/office/drawing/2014/main" id="{6D6ADBDE-63FC-9F18-8326-57B700BD66D3}"/>
              </a:ext>
            </a:extLst>
          </p:cNvPr>
          <p:cNvPicPr>
            <a:picLocks noChangeAspect="1"/>
          </p:cNvPicPr>
          <p:nvPr/>
        </p:nvPicPr>
        <p:blipFill>
          <a:blip r:embed="rId3"/>
          <a:stretch>
            <a:fillRect/>
          </a:stretch>
        </p:blipFill>
        <p:spPr>
          <a:xfrm>
            <a:off x="2024184" y="2243021"/>
            <a:ext cx="5095631" cy="1611439"/>
          </a:xfrm>
          <a:prstGeom prst="rect">
            <a:avLst/>
          </a:prstGeom>
        </p:spPr>
      </p:pic>
    </p:spTree>
    <p:extLst>
      <p:ext uri="{BB962C8B-B14F-4D97-AF65-F5344CB8AC3E}">
        <p14:creationId xmlns:p14="http://schemas.microsoft.com/office/powerpoint/2010/main" val="229516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Privilege Escalation</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err="1">
                <a:solidFill>
                  <a:schemeClr val="lt2"/>
                </a:solidFill>
              </a:rPr>
              <a:t>gdb</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720000" y="1726601"/>
            <a:ext cx="7704000" cy="369332"/>
          </a:xfrm>
          <a:prstGeom prst="rect">
            <a:avLst/>
          </a:prstGeom>
          <a:noFill/>
        </p:spPr>
        <p:txBody>
          <a:bodyPr wrap="square">
            <a:spAutoFit/>
          </a:bodyPr>
          <a:lstStyle/>
          <a:p>
            <a:pPr algn="ctr"/>
            <a:r>
              <a:rPr kumimoji="0" lang="en-US" sz="1800" i="0" u="none" strike="noStrike" kern="0" cap="none" spc="0" normalizeH="0" baseline="0" noProof="0" dirty="0" err="1">
                <a:ln>
                  <a:noFill/>
                </a:ln>
                <a:solidFill>
                  <a:schemeClr val="bg2"/>
                </a:solidFill>
                <a:effectLst/>
                <a:highlight>
                  <a:srgbClr val="808000"/>
                </a:highlight>
                <a:uLnTx/>
                <a:uFillTx/>
                <a:latin typeface="Anaheim"/>
                <a:sym typeface="Anaheim"/>
              </a:rPr>
              <a:t>gdb</a:t>
            </a:r>
            <a:r>
              <a:rPr kumimoji="0" lang="en-US" sz="1800" i="0" u="none" strike="noStrike" kern="0" cap="none" spc="0" normalizeH="0" baseline="0" noProof="0" dirty="0">
                <a:ln>
                  <a:noFill/>
                </a:ln>
                <a:solidFill>
                  <a:schemeClr val="bg2"/>
                </a:solidFill>
                <a:effectLst/>
                <a:highlight>
                  <a:srgbClr val="808000"/>
                </a:highlight>
                <a:uLnTx/>
                <a:uFillTx/>
                <a:latin typeface="Anaheim"/>
                <a:sym typeface="Anaheim"/>
              </a:rPr>
              <a:t> -</a:t>
            </a:r>
            <a:r>
              <a:rPr kumimoji="0" lang="en-US" sz="1800" i="0" u="none" strike="noStrike" kern="0" cap="none" spc="0" normalizeH="0" baseline="0" noProof="0" dirty="0" err="1">
                <a:ln>
                  <a:noFill/>
                </a:ln>
                <a:solidFill>
                  <a:schemeClr val="bg2"/>
                </a:solidFill>
                <a:effectLst/>
                <a:highlight>
                  <a:srgbClr val="808000"/>
                </a:highlight>
                <a:uLnTx/>
                <a:uFillTx/>
                <a:latin typeface="Anaheim"/>
                <a:sym typeface="Anaheim"/>
              </a:rPr>
              <a:t>nx</a:t>
            </a:r>
            <a:r>
              <a:rPr kumimoji="0" lang="en-US" sz="1800" i="0" u="none" strike="noStrike" kern="0" cap="none" spc="0" normalizeH="0" baseline="0" noProof="0" dirty="0">
                <a:ln>
                  <a:noFill/>
                </a:ln>
                <a:solidFill>
                  <a:schemeClr val="bg2"/>
                </a:solidFill>
                <a:effectLst/>
                <a:highlight>
                  <a:srgbClr val="808000"/>
                </a:highlight>
                <a:uLnTx/>
                <a:uFillTx/>
                <a:latin typeface="Anaheim"/>
                <a:sym typeface="Anaheim"/>
              </a:rPr>
              <a:t> -ex ’python import </a:t>
            </a:r>
            <a:r>
              <a:rPr kumimoji="0" lang="en-US" sz="1800" i="0" u="none" strike="noStrike" kern="0" cap="none" spc="0" normalizeH="0" baseline="0" noProof="0" dirty="0" err="1">
                <a:ln>
                  <a:noFill/>
                </a:ln>
                <a:solidFill>
                  <a:schemeClr val="bg2"/>
                </a:solidFill>
                <a:effectLst/>
                <a:highlight>
                  <a:srgbClr val="808000"/>
                </a:highlight>
                <a:uLnTx/>
                <a:uFillTx/>
                <a:latin typeface="Anaheim"/>
                <a:sym typeface="Anaheim"/>
              </a:rPr>
              <a:t>os</a:t>
            </a:r>
            <a:r>
              <a:rPr kumimoji="0" lang="en-US" sz="1800" i="0" u="none" strike="noStrike" kern="0" cap="none" spc="0" normalizeH="0" baseline="0" noProof="0" dirty="0">
                <a:ln>
                  <a:noFill/>
                </a:ln>
                <a:solidFill>
                  <a:schemeClr val="bg2"/>
                </a:solidFill>
                <a:effectLst/>
                <a:highlight>
                  <a:srgbClr val="808000"/>
                </a:highlight>
                <a:uLnTx/>
                <a:uFillTx/>
                <a:latin typeface="Anaheim"/>
                <a:sym typeface="Anaheim"/>
              </a:rPr>
              <a:t>; </a:t>
            </a:r>
            <a:r>
              <a:rPr kumimoji="0" lang="en-US" sz="1800" i="0" u="none" strike="noStrike" kern="0" cap="none" spc="0" normalizeH="0" baseline="0" noProof="0" dirty="0" err="1">
                <a:ln>
                  <a:noFill/>
                </a:ln>
                <a:solidFill>
                  <a:schemeClr val="bg2"/>
                </a:solidFill>
                <a:effectLst/>
                <a:highlight>
                  <a:srgbClr val="808000"/>
                </a:highlight>
                <a:uLnTx/>
                <a:uFillTx/>
                <a:latin typeface="Anaheim"/>
                <a:sym typeface="Anaheim"/>
              </a:rPr>
              <a:t>os.execl</a:t>
            </a:r>
            <a:r>
              <a:rPr kumimoji="0" lang="en-US" sz="1800" i="0" u="none" strike="noStrike" kern="0" cap="none" spc="0" normalizeH="0" baseline="0" noProof="0" dirty="0">
                <a:ln>
                  <a:noFill/>
                </a:ln>
                <a:solidFill>
                  <a:schemeClr val="bg2"/>
                </a:solidFill>
                <a:effectLst/>
                <a:highlight>
                  <a:srgbClr val="808000"/>
                </a:highlight>
                <a:uLnTx/>
                <a:uFillTx/>
                <a:latin typeface="Anaheim"/>
                <a:sym typeface="Anaheim"/>
              </a:rPr>
              <a:t>("/bin/bash", "bash", "-p")’ –ex quit</a:t>
            </a:r>
            <a:endParaRPr lang="it-IT" dirty="0">
              <a:solidFill>
                <a:schemeClr val="bg2"/>
              </a:solidFill>
              <a:highlight>
                <a:srgbClr val="808000"/>
              </a:highlight>
            </a:endParaRPr>
          </a:p>
        </p:txBody>
      </p:sp>
      <p:pic>
        <p:nvPicPr>
          <p:cNvPr id="4" name="Immagine 3" descr="Immagine che contiene testo, schermata, Carattere, nero&#10;&#10;Descrizione generata automaticamente">
            <a:extLst>
              <a:ext uri="{FF2B5EF4-FFF2-40B4-BE49-F238E27FC236}">
                <a16:creationId xmlns:a16="http://schemas.microsoft.com/office/drawing/2014/main" id="{51C80CDE-7666-8947-0483-CC6C73404E4D}"/>
              </a:ext>
            </a:extLst>
          </p:cNvPr>
          <p:cNvPicPr>
            <a:picLocks noChangeAspect="1"/>
          </p:cNvPicPr>
          <p:nvPr/>
        </p:nvPicPr>
        <p:blipFill>
          <a:blip r:embed="rId3"/>
          <a:stretch>
            <a:fillRect/>
          </a:stretch>
        </p:blipFill>
        <p:spPr>
          <a:xfrm>
            <a:off x="1542133" y="2528609"/>
            <a:ext cx="6059734" cy="1903268"/>
          </a:xfrm>
          <a:prstGeom prst="rect">
            <a:avLst/>
          </a:prstGeom>
        </p:spPr>
      </p:pic>
    </p:spTree>
    <p:extLst>
      <p:ext uri="{BB962C8B-B14F-4D97-AF65-F5344CB8AC3E}">
        <p14:creationId xmlns:p14="http://schemas.microsoft.com/office/powerpoint/2010/main" val="2125135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Creazione della backdoor</a:t>
            </a:r>
            <a:endParaRPr lang="it-IT" sz="2000" dirty="0"/>
          </a:p>
        </p:txBody>
      </p:sp>
      <p:sp>
        <p:nvSpPr>
          <p:cNvPr id="2" name="CasellaDiTesto 1">
            <a:extLst>
              <a:ext uri="{FF2B5EF4-FFF2-40B4-BE49-F238E27FC236}">
                <a16:creationId xmlns:a16="http://schemas.microsoft.com/office/drawing/2014/main" id="{B7BB4FD0-2BC8-5E61-DB7B-EEDFC59F1308}"/>
              </a:ext>
            </a:extLst>
          </p:cNvPr>
          <p:cNvSpPr txBox="1"/>
          <p:nvPr/>
        </p:nvSpPr>
        <p:spPr>
          <a:xfrm>
            <a:off x="2975045" y="3478259"/>
            <a:ext cx="3193910" cy="338554"/>
          </a:xfrm>
          <a:prstGeom prst="rect">
            <a:avLst/>
          </a:prstGeom>
          <a:noFill/>
        </p:spPr>
        <p:txBody>
          <a:bodyPr wrap="square">
            <a:spAutoFit/>
          </a:bodyPr>
          <a:lstStyle/>
          <a:p>
            <a:pPr algn="ctr"/>
            <a:r>
              <a:rPr kumimoji="0" lang="it-IT" sz="1600" i="0" u="sng" strike="noStrike" kern="0" cap="none" spc="0" normalizeH="0" baseline="0" noProof="0" dirty="0">
                <a:ln>
                  <a:noFill/>
                </a:ln>
                <a:solidFill>
                  <a:schemeClr val="bg2"/>
                </a:solidFill>
                <a:effectLst/>
                <a:uLnTx/>
                <a:uFillTx/>
                <a:latin typeface="Anaheim"/>
                <a:sym typeface="Anaheim"/>
              </a:rPr>
              <a:t>un processore Intel x86 a 64 bit</a:t>
            </a:r>
            <a:endParaRPr lang="it-IT" sz="1600" u="sng" dirty="0">
              <a:solidFill>
                <a:schemeClr val="bg2"/>
              </a:solidFill>
            </a:endParaRPr>
          </a:p>
        </p:txBody>
      </p:sp>
      <p:sp>
        <p:nvSpPr>
          <p:cNvPr id="7" name="CasellaDiTesto 6">
            <a:extLst>
              <a:ext uri="{FF2B5EF4-FFF2-40B4-BE49-F238E27FC236}">
                <a16:creationId xmlns:a16="http://schemas.microsoft.com/office/drawing/2014/main" id="{9C20CA45-A8A3-E033-1504-1C120717F865}"/>
              </a:ext>
            </a:extLst>
          </p:cNvPr>
          <p:cNvSpPr txBox="1"/>
          <p:nvPr/>
        </p:nvSpPr>
        <p:spPr>
          <a:xfrm>
            <a:off x="810054" y="1648420"/>
            <a:ext cx="7704000" cy="923330"/>
          </a:xfrm>
          <a:prstGeom prst="rect">
            <a:avLst/>
          </a:prstGeom>
          <a:noFill/>
        </p:spPr>
        <p:txBody>
          <a:bodyPr wrap="square">
            <a:spAutoFit/>
          </a:bodyPr>
          <a:lstStyle/>
          <a:p>
            <a:r>
              <a:rPr kumimoji="0" lang="it-IT" sz="1800" i="0" u="none" strike="noStrike" kern="0" cap="none" spc="0" normalizeH="0" baseline="0" noProof="0" dirty="0">
                <a:ln>
                  <a:noFill/>
                </a:ln>
                <a:solidFill>
                  <a:schemeClr val="bg2"/>
                </a:solidFill>
                <a:effectLst/>
                <a:uLnTx/>
                <a:uFillTx/>
                <a:latin typeface="Anaheim"/>
                <a:sym typeface="Anaheim"/>
              </a:rPr>
              <a:t>Un’informazione molto importante che ci serve per creare una backdoor è l’architettura del processore della macchina target, in quanto ci sono payload differenti in base all’architettura della macchina target.</a:t>
            </a:r>
            <a:endParaRPr lang="it-IT" dirty="0">
              <a:solidFill>
                <a:schemeClr val="bg2"/>
              </a:solidFill>
            </a:endParaRPr>
          </a:p>
        </p:txBody>
      </p:sp>
      <p:pic>
        <p:nvPicPr>
          <p:cNvPr id="5" name="Immagine 4">
            <a:extLst>
              <a:ext uri="{FF2B5EF4-FFF2-40B4-BE49-F238E27FC236}">
                <a16:creationId xmlns:a16="http://schemas.microsoft.com/office/drawing/2014/main" id="{E5A70B6A-C5F6-4988-D822-C5D15740D949}"/>
              </a:ext>
            </a:extLst>
          </p:cNvPr>
          <p:cNvPicPr>
            <a:picLocks noChangeAspect="1"/>
          </p:cNvPicPr>
          <p:nvPr/>
        </p:nvPicPr>
        <p:blipFill>
          <a:blip r:embed="rId3"/>
          <a:stretch>
            <a:fillRect/>
          </a:stretch>
        </p:blipFill>
        <p:spPr>
          <a:xfrm>
            <a:off x="3877993" y="2785772"/>
            <a:ext cx="1400370" cy="362001"/>
          </a:xfrm>
          <a:prstGeom prst="rect">
            <a:avLst/>
          </a:prstGeom>
        </p:spPr>
      </p:pic>
    </p:spTree>
    <p:extLst>
      <p:ext uri="{BB962C8B-B14F-4D97-AF65-F5344CB8AC3E}">
        <p14:creationId xmlns:p14="http://schemas.microsoft.com/office/powerpoint/2010/main" val="864498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Creazione della backdoor</a:t>
            </a:r>
            <a:endParaRPr lang="it-IT" sz="2000" dirty="0"/>
          </a:p>
        </p:txBody>
      </p:sp>
      <p:sp>
        <p:nvSpPr>
          <p:cNvPr id="2" name="CasellaDiTesto 1">
            <a:extLst>
              <a:ext uri="{FF2B5EF4-FFF2-40B4-BE49-F238E27FC236}">
                <a16:creationId xmlns:a16="http://schemas.microsoft.com/office/drawing/2014/main" id="{B7BB4FD0-2BC8-5E61-DB7B-EEDFC59F1308}"/>
              </a:ext>
            </a:extLst>
          </p:cNvPr>
          <p:cNvSpPr txBox="1"/>
          <p:nvPr/>
        </p:nvSpPr>
        <p:spPr>
          <a:xfrm>
            <a:off x="356536" y="3875265"/>
            <a:ext cx="6695428" cy="338554"/>
          </a:xfrm>
          <a:prstGeom prst="rect">
            <a:avLst/>
          </a:prstGeom>
          <a:noFill/>
        </p:spPr>
        <p:txBody>
          <a:bodyPr wrap="square">
            <a:spAutoFit/>
          </a:bodyPr>
          <a:lstStyle/>
          <a:p>
            <a:pPr algn="ctr"/>
            <a:r>
              <a:rPr kumimoji="0" lang="it-IT" sz="1600" i="0" u="sng" strike="noStrike" kern="0" cap="none" spc="0" normalizeH="0" baseline="0" noProof="0" dirty="0">
                <a:ln>
                  <a:noFill/>
                </a:ln>
                <a:solidFill>
                  <a:schemeClr val="bg2"/>
                </a:solidFill>
                <a:effectLst/>
                <a:uLnTx/>
                <a:uFillTx/>
                <a:latin typeface="Anaheim"/>
                <a:sym typeface="Anaheim"/>
              </a:rPr>
              <a:t>Viene generato il payload </a:t>
            </a:r>
            <a:r>
              <a:rPr kumimoji="0" lang="it-IT" sz="1600" i="0" u="sng" strike="noStrike" kern="0" cap="none" spc="0" normalizeH="0" baseline="0" noProof="0" dirty="0" err="1">
                <a:ln>
                  <a:noFill/>
                </a:ln>
                <a:solidFill>
                  <a:schemeClr val="bg2"/>
                </a:solidFill>
                <a:effectLst/>
                <a:uLnTx/>
                <a:uFillTx/>
                <a:latin typeface="Anaheim"/>
                <a:sym typeface="Anaheim"/>
              </a:rPr>
              <a:t>shell.elf</a:t>
            </a:r>
            <a:r>
              <a:rPr kumimoji="0" lang="it-IT" sz="1600" i="0" u="sng" strike="noStrike" kern="0" cap="none" spc="0" normalizeH="0" baseline="0" noProof="0" dirty="0">
                <a:ln>
                  <a:noFill/>
                </a:ln>
                <a:solidFill>
                  <a:schemeClr val="bg2"/>
                </a:solidFill>
                <a:effectLst/>
                <a:uLnTx/>
                <a:uFillTx/>
                <a:latin typeface="Anaheim"/>
                <a:sym typeface="Anaheim"/>
              </a:rPr>
              <a:t> da avviare sul dispositivo target</a:t>
            </a:r>
            <a:endParaRPr lang="it-IT" sz="1600" u="sng" dirty="0">
              <a:solidFill>
                <a:schemeClr val="bg2"/>
              </a:solidFill>
            </a:endParaRPr>
          </a:p>
        </p:txBody>
      </p:sp>
      <p:sp>
        <p:nvSpPr>
          <p:cNvPr id="7" name="CasellaDiTesto 6">
            <a:extLst>
              <a:ext uri="{FF2B5EF4-FFF2-40B4-BE49-F238E27FC236}">
                <a16:creationId xmlns:a16="http://schemas.microsoft.com/office/drawing/2014/main" id="{9C20CA45-A8A3-E033-1504-1C120717F865}"/>
              </a:ext>
            </a:extLst>
          </p:cNvPr>
          <p:cNvSpPr txBox="1"/>
          <p:nvPr/>
        </p:nvSpPr>
        <p:spPr>
          <a:xfrm>
            <a:off x="810054" y="1648420"/>
            <a:ext cx="7704000" cy="369332"/>
          </a:xfrm>
          <a:prstGeom prst="rect">
            <a:avLst/>
          </a:prstGeom>
          <a:noFill/>
        </p:spPr>
        <p:txBody>
          <a:bodyPr wrap="square">
            <a:spAutoFit/>
          </a:bodyPr>
          <a:lstStyle/>
          <a:p>
            <a:r>
              <a:rPr kumimoji="0" lang="it-IT" sz="1800" i="0" u="none" strike="noStrike" kern="0" cap="none" spc="0" normalizeH="0" baseline="0" noProof="0" dirty="0">
                <a:ln>
                  <a:noFill/>
                </a:ln>
                <a:solidFill>
                  <a:schemeClr val="bg2"/>
                </a:solidFill>
                <a:effectLst/>
                <a:uLnTx/>
                <a:uFillTx/>
                <a:latin typeface="Anaheim"/>
                <a:sym typeface="Anaheim"/>
              </a:rPr>
              <a:t>Creazione della backdoor utilizzando il tool </a:t>
            </a:r>
            <a:r>
              <a:rPr kumimoji="0" lang="it-IT" sz="1800" i="0" u="none" strike="noStrike" kern="0" cap="none" spc="0" normalizeH="0" baseline="0" noProof="0" dirty="0" err="1">
                <a:ln>
                  <a:noFill/>
                </a:ln>
                <a:solidFill>
                  <a:schemeClr val="bg2"/>
                </a:solidFill>
                <a:effectLst/>
                <a:uLnTx/>
                <a:uFillTx/>
                <a:latin typeface="Anaheim"/>
                <a:sym typeface="Anaheim"/>
              </a:rPr>
              <a:t>msfvenom</a:t>
            </a:r>
            <a:endParaRPr lang="it-IT" dirty="0">
              <a:solidFill>
                <a:schemeClr val="bg2"/>
              </a:solidFill>
            </a:endParaRPr>
          </a:p>
        </p:txBody>
      </p:sp>
      <p:pic>
        <p:nvPicPr>
          <p:cNvPr id="4" name="Immagine 3" descr="Immagine che contiene testo, schermata, Carattere&#10;&#10;Descrizione generata automaticamente">
            <a:extLst>
              <a:ext uri="{FF2B5EF4-FFF2-40B4-BE49-F238E27FC236}">
                <a16:creationId xmlns:a16="http://schemas.microsoft.com/office/drawing/2014/main" id="{7E7B3B21-CDA3-AF54-C594-920974178350}"/>
              </a:ext>
            </a:extLst>
          </p:cNvPr>
          <p:cNvPicPr>
            <a:picLocks noChangeAspect="1"/>
          </p:cNvPicPr>
          <p:nvPr/>
        </p:nvPicPr>
        <p:blipFill>
          <a:blip r:embed="rId3"/>
          <a:stretch>
            <a:fillRect/>
          </a:stretch>
        </p:blipFill>
        <p:spPr>
          <a:xfrm>
            <a:off x="1199233" y="2222216"/>
            <a:ext cx="6925642" cy="1428949"/>
          </a:xfrm>
          <a:prstGeom prst="rect">
            <a:avLst/>
          </a:prstGeom>
        </p:spPr>
      </p:pic>
    </p:spTree>
    <p:extLst>
      <p:ext uri="{BB962C8B-B14F-4D97-AF65-F5344CB8AC3E}">
        <p14:creationId xmlns:p14="http://schemas.microsoft.com/office/powerpoint/2010/main" val="1033238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Trasferimento della backdoor sull’asset</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810054" y="1648420"/>
            <a:ext cx="7704000" cy="923330"/>
          </a:xfrm>
          <a:prstGeom prst="rect">
            <a:avLst/>
          </a:prstGeom>
          <a:noFill/>
        </p:spPr>
        <p:txBody>
          <a:bodyPr wrap="square">
            <a:spAutoFit/>
          </a:bodyPr>
          <a:lstStyle/>
          <a:p>
            <a:r>
              <a:rPr lang="it-IT" sz="1800" dirty="0">
                <a:solidFill>
                  <a:schemeClr val="bg2"/>
                </a:solidFill>
                <a:latin typeface="Anaheim"/>
                <a:sym typeface="Anaheim"/>
              </a:rPr>
              <a:t>E’</a:t>
            </a:r>
            <a:r>
              <a:rPr kumimoji="0" lang="it-IT" sz="1800" i="0" u="none" strike="noStrike" kern="0" cap="none" spc="0" normalizeH="0" baseline="0" noProof="0" dirty="0">
                <a:ln>
                  <a:noFill/>
                </a:ln>
                <a:solidFill>
                  <a:schemeClr val="bg2"/>
                </a:solidFill>
                <a:effectLst/>
                <a:uLnTx/>
                <a:uFillTx/>
                <a:latin typeface="Anaheim"/>
                <a:sym typeface="Anaheim"/>
              </a:rPr>
              <a:t> stato </a:t>
            </a:r>
            <a:r>
              <a:rPr kumimoji="0" lang="it-IT" sz="1800" i="0" u="none" strike="noStrike" kern="0" cap="none" spc="0" normalizeH="0" baseline="0" noProof="0" dirty="0" err="1">
                <a:ln>
                  <a:noFill/>
                </a:ln>
                <a:solidFill>
                  <a:schemeClr val="bg2"/>
                </a:solidFill>
                <a:effectLst/>
                <a:uLnTx/>
                <a:uFillTx/>
                <a:latin typeface="Anaheim"/>
                <a:sym typeface="Anaheim"/>
              </a:rPr>
              <a:t>utlizzato</a:t>
            </a:r>
            <a:r>
              <a:rPr lang="it-IT" sz="1800" dirty="0">
                <a:solidFill>
                  <a:schemeClr val="bg2"/>
                </a:solidFill>
                <a:latin typeface="Anaheim"/>
                <a:sym typeface="Anaheim"/>
              </a:rPr>
              <a:t> </a:t>
            </a:r>
            <a:r>
              <a:rPr kumimoji="0" lang="it-IT" sz="1800" i="0" u="none" strike="noStrike" kern="0" cap="none" spc="0" normalizeH="0" baseline="0" noProof="0" dirty="0">
                <a:ln>
                  <a:noFill/>
                </a:ln>
                <a:solidFill>
                  <a:schemeClr val="bg2"/>
                </a:solidFill>
                <a:effectLst/>
                <a:uLnTx/>
                <a:uFillTx/>
                <a:latin typeface="Anaheim"/>
                <a:sym typeface="Anaheim"/>
              </a:rPr>
              <a:t>il web server Apache preconfigurato su Kali. Infatti basta semplicemente spostare il payload nella cartella del web server e avviarlo, come mostrato di seguito:</a:t>
            </a:r>
            <a:endParaRPr lang="it-IT" dirty="0">
              <a:solidFill>
                <a:schemeClr val="bg2"/>
              </a:solidFill>
            </a:endParaRPr>
          </a:p>
        </p:txBody>
      </p:sp>
      <p:pic>
        <p:nvPicPr>
          <p:cNvPr id="4" name="Immagine 3" descr="Immagine che contiene testo, Carattere, schermata, Elementi grafici&#10;&#10;Descrizione generata automaticamente">
            <a:extLst>
              <a:ext uri="{FF2B5EF4-FFF2-40B4-BE49-F238E27FC236}">
                <a16:creationId xmlns:a16="http://schemas.microsoft.com/office/drawing/2014/main" id="{D6B50C42-4A9D-26D4-6E3C-18D3A7A63F10}"/>
              </a:ext>
            </a:extLst>
          </p:cNvPr>
          <p:cNvPicPr>
            <a:picLocks noChangeAspect="1"/>
          </p:cNvPicPr>
          <p:nvPr/>
        </p:nvPicPr>
        <p:blipFill>
          <a:blip r:embed="rId3"/>
          <a:stretch>
            <a:fillRect/>
          </a:stretch>
        </p:blipFill>
        <p:spPr>
          <a:xfrm>
            <a:off x="3347866" y="3012867"/>
            <a:ext cx="2448267" cy="905001"/>
          </a:xfrm>
          <a:prstGeom prst="rect">
            <a:avLst/>
          </a:prstGeom>
        </p:spPr>
      </p:pic>
    </p:spTree>
    <p:extLst>
      <p:ext uri="{BB962C8B-B14F-4D97-AF65-F5344CB8AC3E}">
        <p14:creationId xmlns:p14="http://schemas.microsoft.com/office/powerpoint/2010/main" val="4267584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9895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Trasferimento della backdoor sull’asset</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810054" y="1648420"/>
            <a:ext cx="7704000" cy="923330"/>
          </a:xfrm>
          <a:prstGeom prst="rect">
            <a:avLst/>
          </a:prstGeom>
          <a:noFill/>
        </p:spPr>
        <p:txBody>
          <a:bodyPr wrap="square">
            <a:spAutoFit/>
          </a:bodyPr>
          <a:lstStyle/>
          <a:p>
            <a:r>
              <a:rPr lang="it-IT" sz="1800" dirty="0">
                <a:solidFill>
                  <a:schemeClr val="bg2"/>
                </a:solidFill>
                <a:latin typeface="Anaheim"/>
                <a:sym typeface="Anaheim"/>
              </a:rPr>
              <a:t>Ora che il payload è caricato sul web server, basta accedere sulla macchina target e, tramite lo strumento </a:t>
            </a:r>
            <a:r>
              <a:rPr lang="it-IT" sz="1800" dirty="0" err="1">
                <a:solidFill>
                  <a:schemeClr val="bg2"/>
                </a:solidFill>
                <a:latin typeface="Anaheim"/>
                <a:sym typeface="Anaheim"/>
              </a:rPr>
              <a:t>wget</a:t>
            </a:r>
            <a:r>
              <a:rPr lang="it-IT" sz="1800" dirty="0">
                <a:solidFill>
                  <a:schemeClr val="bg2"/>
                </a:solidFill>
                <a:latin typeface="Anaheim"/>
                <a:sym typeface="Anaheim"/>
              </a:rPr>
              <a:t> specificare l’indirizzo di Kali e il file che si vuole ottenere.</a:t>
            </a:r>
            <a:endParaRPr lang="it-IT" dirty="0">
              <a:solidFill>
                <a:schemeClr val="bg2"/>
              </a:solidFill>
            </a:endParaRPr>
          </a:p>
        </p:txBody>
      </p:sp>
      <p:pic>
        <p:nvPicPr>
          <p:cNvPr id="3" name="Immagine 2" descr="Immagine che contiene testo, schermata, Carattere&#10;&#10;Descrizione generata automaticamente">
            <a:extLst>
              <a:ext uri="{FF2B5EF4-FFF2-40B4-BE49-F238E27FC236}">
                <a16:creationId xmlns:a16="http://schemas.microsoft.com/office/drawing/2014/main" id="{639B987B-0D88-BAB6-C2B5-2DA4C8FE1D0D}"/>
              </a:ext>
            </a:extLst>
          </p:cNvPr>
          <p:cNvPicPr>
            <a:picLocks noChangeAspect="1"/>
          </p:cNvPicPr>
          <p:nvPr/>
        </p:nvPicPr>
        <p:blipFill>
          <a:blip r:embed="rId3"/>
          <a:stretch>
            <a:fillRect/>
          </a:stretch>
        </p:blipFill>
        <p:spPr>
          <a:xfrm>
            <a:off x="1665736" y="3028870"/>
            <a:ext cx="5812528" cy="1335311"/>
          </a:xfrm>
          <a:prstGeom prst="rect">
            <a:avLst/>
          </a:prstGeom>
        </p:spPr>
      </p:pic>
    </p:spTree>
    <p:extLst>
      <p:ext uri="{BB962C8B-B14F-4D97-AF65-F5344CB8AC3E}">
        <p14:creationId xmlns:p14="http://schemas.microsoft.com/office/powerpoint/2010/main" val="374046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5794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Abilitazione Backdoor</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816982" y="2072900"/>
            <a:ext cx="7704000" cy="1477328"/>
          </a:xfrm>
          <a:prstGeom prst="rect">
            <a:avLst/>
          </a:prstGeom>
          <a:noFill/>
        </p:spPr>
        <p:txBody>
          <a:bodyPr wrap="square">
            <a:spAutoFit/>
          </a:bodyPr>
          <a:lstStyle/>
          <a:p>
            <a:r>
              <a:rPr lang="it-IT" sz="1800" dirty="0">
                <a:solidFill>
                  <a:schemeClr val="bg2"/>
                </a:solidFill>
                <a:latin typeface="Anaheim"/>
                <a:sym typeface="Anaheim"/>
              </a:rPr>
              <a:t>Rendiamo il payload eseguibile:</a:t>
            </a:r>
          </a:p>
          <a:p>
            <a:pPr algn="ctr"/>
            <a:r>
              <a:rPr lang="it-IT" sz="1800" dirty="0" err="1">
                <a:solidFill>
                  <a:schemeClr val="bg2"/>
                </a:solidFill>
                <a:highlight>
                  <a:srgbClr val="808000"/>
                </a:highlight>
                <a:latin typeface="Anaheim"/>
                <a:sym typeface="Anaheim"/>
              </a:rPr>
              <a:t>chmod</a:t>
            </a:r>
            <a:r>
              <a:rPr lang="it-IT" sz="1800" dirty="0">
                <a:solidFill>
                  <a:schemeClr val="bg2"/>
                </a:solidFill>
                <a:highlight>
                  <a:srgbClr val="808000"/>
                </a:highlight>
                <a:latin typeface="Anaheim"/>
                <a:sym typeface="Anaheim"/>
              </a:rPr>
              <a:t> +x </a:t>
            </a:r>
            <a:r>
              <a:rPr lang="it-IT" sz="1800" dirty="0" err="1">
                <a:solidFill>
                  <a:schemeClr val="bg2"/>
                </a:solidFill>
                <a:highlight>
                  <a:srgbClr val="808000"/>
                </a:highlight>
                <a:latin typeface="Anaheim"/>
                <a:sym typeface="Anaheim"/>
              </a:rPr>
              <a:t>shell.elf</a:t>
            </a:r>
            <a:endParaRPr lang="it-IT" sz="1800" dirty="0">
              <a:solidFill>
                <a:schemeClr val="bg2"/>
              </a:solidFill>
              <a:highlight>
                <a:srgbClr val="808000"/>
              </a:highlight>
              <a:latin typeface="Anaheim"/>
              <a:sym typeface="Anaheim"/>
            </a:endParaRPr>
          </a:p>
          <a:p>
            <a:pPr algn="ctr"/>
            <a:endParaRPr lang="it-IT" sz="1800" dirty="0">
              <a:solidFill>
                <a:schemeClr val="bg2"/>
              </a:solidFill>
              <a:highlight>
                <a:srgbClr val="808000"/>
              </a:highlight>
              <a:latin typeface="Anaheim"/>
              <a:sym typeface="Anaheim"/>
            </a:endParaRPr>
          </a:p>
          <a:p>
            <a:r>
              <a:rPr lang="it-IT" sz="1800" dirty="0">
                <a:solidFill>
                  <a:schemeClr val="bg2"/>
                </a:solidFill>
                <a:latin typeface="Anaheim"/>
                <a:sym typeface="Anaheim"/>
              </a:rPr>
              <a:t>Bisogna scrivere un exploit che si occuperà di avviare in automatico il payload e fare in modo che questo venga eseguito all’avvio del sistema.</a:t>
            </a:r>
          </a:p>
        </p:txBody>
      </p:sp>
    </p:spTree>
    <p:extLst>
      <p:ext uri="{BB962C8B-B14F-4D97-AF65-F5344CB8AC3E}">
        <p14:creationId xmlns:p14="http://schemas.microsoft.com/office/powerpoint/2010/main" val="1883642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5794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Abilitazione Backdoor</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720000" y="2169627"/>
            <a:ext cx="7704000" cy="1477328"/>
          </a:xfrm>
          <a:prstGeom prst="rect">
            <a:avLst/>
          </a:prstGeom>
          <a:noFill/>
        </p:spPr>
        <p:txBody>
          <a:bodyPr wrap="square">
            <a:spAutoFit/>
          </a:bodyPr>
          <a:lstStyle/>
          <a:p>
            <a:r>
              <a:rPr lang="it-IT" sz="1800" dirty="0">
                <a:solidFill>
                  <a:schemeClr val="bg2"/>
                </a:solidFill>
                <a:latin typeface="Anaheim"/>
                <a:sym typeface="Anaheim"/>
              </a:rPr>
              <a:t>L’asset analizzato è una macchina virtuale realizzata con lo scopo di essere una sfida CTF quindi il sistema è live. Ogni modifica fatta rimane solo in RAM senza alterare il sistema in modo permanente. Questo, tuttavia, significa che non si può testare il corretto funzionamento della backdoor all’avvio in quanto un riavvio del sistema comporta la cancellazione di ogni modifica effettuata.</a:t>
            </a:r>
          </a:p>
        </p:txBody>
      </p:sp>
    </p:spTree>
    <p:extLst>
      <p:ext uri="{BB962C8B-B14F-4D97-AF65-F5344CB8AC3E}">
        <p14:creationId xmlns:p14="http://schemas.microsoft.com/office/powerpoint/2010/main" val="3465088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5794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Prova manuale</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720000" y="1678521"/>
            <a:ext cx="7704000" cy="923330"/>
          </a:xfrm>
          <a:prstGeom prst="rect">
            <a:avLst/>
          </a:prstGeom>
          <a:noFill/>
        </p:spPr>
        <p:txBody>
          <a:bodyPr wrap="square">
            <a:spAutoFit/>
          </a:bodyPr>
          <a:lstStyle/>
          <a:p>
            <a:r>
              <a:rPr lang="it-IT" sz="1800" dirty="0">
                <a:solidFill>
                  <a:schemeClr val="bg2"/>
                </a:solidFill>
                <a:latin typeface="Anaheim"/>
                <a:sym typeface="Anaheim"/>
              </a:rPr>
              <a:t>Eseguendo manualmente l’exploit e avviando </a:t>
            </a:r>
            <a:r>
              <a:rPr lang="it-IT" sz="1800" dirty="0" err="1">
                <a:solidFill>
                  <a:schemeClr val="bg2"/>
                </a:solidFill>
                <a:latin typeface="Anaheim"/>
                <a:sym typeface="Anaheim"/>
              </a:rPr>
              <a:t>l’handler</a:t>
            </a:r>
            <a:r>
              <a:rPr lang="it-IT" sz="1800" dirty="0">
                <a:solidFill>
                  <a:schemeClr val="bg2"/>
                </a:solidFill>
                <a:latin typeface="Anaheim"/>
                <a:sym typeface="Anaheim"/>
              </a:rPr>
              <a:t> di </a:t>
            </a:r>
            <a:r>
              <a:rPr lang="it-IT" sz="1800" dirty="0" err="1">
                <a:solidFill>
                  <a:schemeClr val="bg2"/>
                </a:solidFill>
                <a:latin typeface="Anaheim"/>
                <a:sym typeface="Anaheim"/>
              </a:rPr>
              <a:t>Metasploit</a:t>
            </a:r>
            <a:r>
              <a:rPr lang="it-IT" sz="1800" dirty="0">
                <a:solidFill>
                  <a:schemeClr val="bg2"/>
                </a:solidFill>
                <a:latin typeface="Anaheim"/>
                <a:sym typeface="Anaheim"/>
              </a:rPr>
              <a:t> con</a:t>
            </a:r>
          </a:p>
          <a:p>
            <a:r>
              <a:rPr lang="it-IT" sz="1800" dirty="0">
                <a:solidFill>
                  <a:schemeClr val="bg2"/>
                </a:solidFill>
                <a:latin typeface="Anaheim"/>
                <a:sym typeface="Anaheim"/>
              </a:rPr>
              <a:t>il comando </a:t>
            </a:r>
            <a:r>
              <a:rPr lang="it-IT" sz="1800" dirty="0" err="1">
                <a:solidFill>
                  <a:schemeClr val="bg2"/>
                </a:solidFill>
                <a:latin typeface="Anaheim"/>
                <a:sym typeface="Anaheim"/>
              </a:rPr>
              <a:t>msfconsole</a:t>
            </a:r>
            <a:r>
              <a:rPr lang="it-IT" sz="1800" dirty="0">
                <a:solidFill>
                  <a:schemeClr val="bg2"/>
                </a:solidFill>
                <a:latin typeface="Anaheim"/>
                <a:sym typeface="Anaheim"/>
              </a:rPr>
              <a:t> configuriamo il </a:t>
            </a:r>
            <a:r>
              <a:rPr lang="it-IT" sz="1800" dirty="0" err="1">
                <a:solidFill>
                  <a:schemeClr val="bg2"/>
                </a:solidFill>
                <a:latin typeface="Anaheim"/>
                <a:sym typeface="Anaheim"/>
              </a:rPr>
              <a:t>listener</a:t>
            </a:r>
            <a:r>
              <a:rPr lang="it-IT" sz="1800" dirty="0">
                <a:solidFill>
                  <a:schemeClr val="bg2"/>
                </a:solidFill>
                <a:latin typeface="Anaheim"/>
                <a:sym typeface="Anaheim"/>
              </a:rPr>
              <a:t> </a:t>
            </a:r>
            <a:r>
              <a:rPr lang="it-IT" sz="1800" dirty="0" err="1">
                <a:solidFill>
                  <a:schemeClr val="bg2"/>
                </a:solidFill>
                <a:latin typeface="Anaheim"/>
                <a:sym typeface="Anaheim"/>
              </a:rPr>
              <a:t>Metasploit</a:t>
            </a:r>
            <a:r>
              <a:rPr lang="it-IT" sz="1800" dirty="0">
                <a:solidFill>
                  <a:schemeClr val="bg2"/>
                </a:solidFill>
                <a:latin typeface="Anaheim"/>
                <a:sym typeface="Anaheim"/>
              </a:rPr>
              <a:t> e il risultato è il seguente:</a:t>
            </a:r>
          </a:p>
        </p:txBody>
      </p:sp>
      <p:pic>
        <p:nvPicPr>
          <p:cNvPr id="3" name="Immagine 2" descr="Immagine che contiene testo, schermata, Carattere&#10;&#10;Descrizione generata automaticamente">
            <a:extLst>
              <a:ext uri="{FF2B5EF4-FFF2-40B4-BE49-F238E27FC236}">
                <a16:creationId xmlns:a16="http://schemas.microsoft.com/office/drawing/2014/main" id="{9A11251E-1A7E-6983-DDB1-CDAC4B6C3305}"/>
              </a:ext>
            </a:extLst>
          </p:cNvPr>
          <p:cNvPicPr>
            <a:picLocks noChangeAspect="1"/>
          </p:cNvPicPr>
          <p:nvPr/>
        </p:nvPicPr>
        <p:blipFill>
          <a:blip r:embed="rId3"/>
          <a:stretch>
            <a:fillRect/>
          </a:stretch>
        </p:blipFill>
        <p:spPr>
          <a:xfrm>
            <a:off x="1932760" y="2571750"/>
            <a:ext cx="5458587" cy="1390844"/>
          </a:xfrm>
          <a:prstGeom prst="rect">
            <a:avLst/>
          </a:prstGeom>
        </p:spPr>
      </p:pic>
      <p:sp>
        <p:nvSpPr>
          <p:cNvPr id="4" name="CasellaDiTesto 3">
            <a:extLst>
              <a:ext uri="{FF2B5EF4-FFF2-40B4-BE49-F238E27FC236}">
                <a16:creationId xmlns:a16="http://schemas.microsoft.com/office/drawing/2014/main" id="{CE3670B9-A28D-3987-8563-EC1F2153A33C}"/>
              </a:ext>
            </a:extLst>
          </p:cNvPr>
          <p:cNvSpPr txBox="1"/>
          <p:nvPr/>
        </p:nvSpPr>
        <p:spPr>
          <a:xfrm>
            <a:off x="588381" y="4085557"/>
            <a:ext cx="7704000" cy="646331"/>
          </a:xfrm>
          <a:prstGeom prst="rect">
            <a:avLst/>
          </a:prstGeom>
          <a:noFill/>
        </p:spPr>
        <p:txBody>
          <a:bodyPr wrap="square">
            <a:spAutoFit/>
          </a:bodyPr>
          <a:lstStyle/>
          <a:p>
            <a:r>
              <a:rPr lang="it-IT" sz="1800" dirty="0">
                <a:solidFill>
                  <a:schemeClr val="bg2"/>
                </a:solidFill>
                <a:latin typeface="Anaheim"/>
                <a:sym typeface="Anaheim"/>
              </a:rPr>
              <a:t>Successivamente eseguiamo il payload sulla macchina </a:t>
            </a:r>
            <a:r>
              <a:rPr lang="it-IT" sz="1800" dirty="0" err="1">
                <a:solidFill>
                  <a:schemeClr val="bg2"/>
                </a:solidFill>
                <a:latin typeface="Anaheim"/>
                <a:sym typeface="Anaheim"/>
              </a:rPr>
              <a:t>target,si</a:t>
            </a:r>
            <a:r>
              <a:rPr lang="it-IT" sz="1800" dirty="0">
                <a:solidFill>
                  <a:schemeClr val="bg2"/>
                </a:solidFill>
                <a:latin typeface="Anaheim"/>
                <a:sym typeface="Anaheim"/>
              </a:rPr>
              <a:t> vede che la connessione è stabilita nella console </a:t>
            </a:r>
            <a:r>
              <a:rPr lang="it-IT" sz="1800" dirty="0" err="1">
                <a:solidFill>
                  <a:schemeClr val="bg2"/>
                </a:solidFill>
                <a:latin typeface="Anaheim"/>
                <a:sym typeface="Anaheim"/>
              </a:rPr>
              <a:t>metasploit</a:t>
            </a:r>
            <a:r>
              <a:rPr lang="it-IT" sz="1800" dirty="0">
                <a:solidFill>
                  <a:schemeClr val="bg2"/>
                </a:solidFill>
                <a:latin typeface="Anaheim"/>
                <a:sym typeface="Anaheim"/>
              </a:rPr>
              <a:t>.</a:t>
            </a:r>
          </a:p>
        </p:txBody>
      </p:sp>
    </p:spTree>
    <p:extLst>
      <p:ext uri="{BB962C8B-B14F-4D97-AF65-F5344CB8AC3E}">
        <p14:creationId xmlns:p14="http://schemas.microsoft.com/office/powerpoint/2010/main" val="267157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6" name="Google Shape;1356;p3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Infrastuttura di rete</a:t>
            </a:r>
            <a:endParaRPr dirty="0"/>
          </a:p>
        </p:txBody>
      </p:sp>
      <p:pic>
        <p:nvPicPr>
          <p:cNvPr id="3" name="Immagine 2" descr="Immagine che contiene testo, schermata, diagramma, linea&#10;&#10;Descrizione generata automaticamente">
            <a:extLst>
              <a:ext uri="{FF2B5EF4-FFF2-40B4-BE49-F238E27FC236}">
                <a16:creationId xmlns:a16="http://schemas.microsoft.com/office/drawing/2014/main" id="{781AD003-EC6C-7509-39A9-A7C96FEBE346}"/>
              </a:ext>
            </a:extLst>
          </p:cNvPr>
          <p:cNvPicPr>
            <a:picLocks noChangeAspect="1"/>
          </p:cNvPicPr>
          <p:nvPr/>
        </p:nvPicPr>
        <p:blipFill>
          <a:blip r:embed="rId3"/>
          <a:stretch>
            <a:fillRect/>
          </a:stretch>
        </p:blipFill>
        <p:spPr>
          <a:xfrm>
            <a:off x="2561184" y="1819645"/>
            <a:ext cx="4021632" cy="183795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Maintaining Access</a:t>
            </a:r>
            <a:endParaRPr dirty="0"/>
          </a:p>
        </p:txBody>
      </p:sp>
      <p:sp>
        <p:nvSpPr>
          <p:cNvPr id="6" name="Google Shape;1512;p40">
            <a:extLst>
              <a:ext uri="{FF2B5EF4-FFF2-40B4-BE49-F238E27FC236}">
                <a16:creationId xmlns:a16="http://schemas.microsoft.com/office/drawing/2014/main" id="{EC0BEA3D-A946-A3A1-4079-38EFCBC0F1F6}"/>
              </a:ext>
            </a:extLst>
          </p:cNvPr>
          <p:cNvSpPr txBox="1">
            <a:spLocks/>
          </p:cNvSpPr>
          <p:nvPr/>
        </p:nvSpPr>
        <p:spPr>
          <a:xfrm>
            <a:off x="720000" y="105794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it-IT" sz="2000" dirty="0">
                <a:solidFill>
                  <a:schemeClr val="lt2"/>
                </a:solidFill>
              </a:rPr>
              <a:t>Prova manuale</a:t>
            </a:r>
            <a:endParaRPr lang="it-IT" sz="2000" dirty="0"/>
          </a:p>
        </p:txBody>
      </p:sp>
      <p:sp>
        <p:nvSpPr>
          <p:cNvPr id="7" name="CasellaDiTesto 6">
            <a:extLst>
              <a:ext uri="{FF2B5EF4-FFF2-40B4-BE49-F238E27FC236}">
                <a16:creationId xmlns:a16="http://schemas.microsoft.com/office/drawing/2014/main" id="{9C20CA45-A8A3-E033-1504-1C120717F865}"/>
              </a:ext>
            </a:extLst>
          </p:cNvPr>
          <p:cNvSpPr txBox="1"/>
          <p:nvPr/>
        </p:nvSpPr>
        <p:spPr>
          <a:xfrm>
            <a:off x="720000" y="1555229"/>
            <a:ext cx="7704000" cy="523220"/>
          </a:xfrm>
          <a:prstGeom prst="rect">
            <a:avLst/>
          </a:prstGeom>
          <a:noFill/>
        </p:spPr>
        <p:txBody>
          <a:bodyPr wrap="square">
            <a:spAutoFit/>
          </a:bodyPr>
          <a:lstStyle/>
          <a:p>
            <a:r>
              <a:rPr lang="it-IT" dirty="0">
                <a:solidFill>
                  <a:schemeClr val="bg2"/>
                </a:solidFill>
                <a:latin typeface="Anaheim"/>
                <a:sym typeface="Anaheim"/>
              </a:rPr>
              <a:t>l’exploit funziona correttamente se avviato manualmente quindi è lecito supporre che la backdoor sia stata installata correttamente e che venga avviata ad ogni riavvio del sistema</a:t>
            </a:r>
          </a:p>
        </p:txBody>
      </p:sp>
      <p:pic>
        <p:nvPicPr>
          <p:cNvPr id="9" name="Immagine 8" descr="Immagine che contiene testo, schermata, Carattere&#10;&#10;Descrizione generata automaticamente">
            <a:extLst>
              <a:ext uri="{FF2B5EF4-FFF2-40B4-BE49-F238E27FC236}">
                <a16:creationId xmlns:a16="http://schemas.microsoft.com/office/drawing/2014/main" id="{5FC008FE-9A91-F117-CE0B-771DAF513513}"/>
              </a:ext>
            </a:extLst>
          </p:cNvPr>
          <p:cNvPicPr>
            <a:picLocks noChangeAspect="1"/>
          </p:cNvPicPr>
          <p:nvPr/>
        </p:nvPicPr>
        <p:blipFill>
          <a:blip r:embed="rId3"/>
          <a:stretch>
            <a:fillRect/>
          </a:stretch>
        </p:blipFill>
        <p:spPr>
          <a:xfrm>
            <a:off x="2418029" y="2326053"/>
            <a:ext cx="4307942" cy="2277447"/>
          </a:xfrm>
          <a:prstGeom prst="rect">
            <a:avLst/>
          </a:prstGeom>
        </p:spPr>
      </p:pic>
    </p:spTree>
    <p:extLst>
      <p:ext uri="{BB962C8B-B14F-4D97-AF65-F5344CB8AC3E}">
        <p14:creationId xmlns:p14="http://schemas.microsoft.com/office/powerpoint/2010/main" val="537175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42"/>
          <p:cNvSpPr txBox="1">
            <a:spLocks noGrp="1"/>
          </p:cNvSpPr>
          <p:nvPr>
            <p:ph type="subTitle" idx="1"/>
          </p:nvPr>
        </p:nvSpPr>
        <p:spPr>
          <a:xfrm>
            <a:off x="3886661" y="3096300"/>
            <a:ext cx="1507590" cy="34156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Alessandro Aquino</a:t>
            </a:r>
            <a:endParaRPr dirty="0"/>
          </a:p>
        </p:txBody>
      </p:sp>
      <p:sp>
        <p:nvSpPr>
          <p:cNvPr id="1717" name="Google Shape;1717;p42"/>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Grazie per l’ATTENZIONE</a:t>
            </a:r>
            <a:endParaRPr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Pre-Exploitation</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10%</a:t>
            </a:r>
            <a:endParaRPr dirty="0"/>
          </a:p>
        </p:txBody>
      </p:sp>
      <p:sp>
        <p:nvSpPr>
          <p:cNvPr id="1333" name="Google Shape;1333;p35"/>
          <p:cNvSpPr txBox="1">
            <a:spLocks noGrp="1"/>
          </p:cNvSpPr>
          <p:nvPr>
            <p:ph type="subTitle" idx="1"/>
          </p:nvPr>
        </p:nvSpPr>
        <p:spPr>
          <a:xfrm>
            <a:off x="2391925" y="2817825"/>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Dal Target </a:t>
            </a:r>
            <a:r>
              <a:rPr lang="it-IT" dirty="0" err="1"/>
              <a:t>Scoping</a:t>
            </a:r>
            <a:r>
              <a:rPr lang="it-IT" dirty="0"/>
              <a:t> al </a:t>
            </a:r>
            <a:r>
              <a:rPr lang="it-IT" dirty="0" err="1"/>
              <a:t>Vulnerability</a:t>
            </a:r>
            <a:r>
              <a:rPr lang="it-IT" dirty="0"/>
              <a:t> Mapping</a:t>
            </a:r>
          </a:p>
        </p:txBody>
      </p:sp>
    </p:spTree>
    <p:extLst>
      <p:ext uri="{BB962C8B-B14F-4D97-AF65-F5344CB8AC3E}">
        <p14:creationId xmlns:p14="http://schemas.microsoft.com/office/powerpoint/2010/main" val="205948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1791327" y="1558554"/>
            <a:ext cx="5727600" cy="1901700"/>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1791302" y="1776654"/>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Target Scoping</a:t>
            </a:r>
            <a:endParaRPr sz="3200" dirty="0"/>
          </a:p>
        </p:txBody>
      </p:sp>
      <p:sp>
        <p:nvSpPr>
          <p:cNvPr id="1345" name="Google Shape;1345;p36"/>
          <p:cNvSpPr txBox="1">
            <a:spLocks noGrp="1"/>
          </p:cNvSpPr>
          <p:nvPr>
            <p:ph type="subTitle" idx="1"/>
          </p:nvPr>
        </p:nvSpPr>
        <p:spPr>
          <a:xfrm>
            <a:off x="1791302" y="2618454"/>
            <a:ext cx="572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rPr>
              <a:t>Questa fase può essere tranquillamente saltata visto che non ci sono parti con cui prendere accordi e non possono esserci problematiche di tipo legale dal momento che l’ambiente è totalmente simulato.</a:t>
            </a:r>
            <a:endParaRPr lang="en-US" dirty="0">
              <a:solidFill>
                <a:schemeClr val="bg2"/>
              </a:solidFill>
            </a:endParaRPr>
          </a:p>
        </p:txBody>
      </p:sp>
    </p:spTree>
    <p:extLst>
      <p:ext uri="{BB962C8B-B14F-4D97-AF65-F5344CB8AC3E}">
        <p14:creationId xmlns:p14="http://schemas.microsoft.com/office/powerpoint/2010/main" val="220925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1708200" y="1288391"/>
            <a:ext cx="5727600" cy="1901700"/>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1708175" y="1506491"/>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Information Gatering</a:t>
            </a:r>
            <a:endParaRPr sz="3200" dirty="0"/>
          </a:p>
        </p:txBody>
      </p:sp>
      <p:sp>
        <p:nvSpPr>
          <p:cNvPr id="1345" name="Google Shape;1345;p36"/>
          <p:cNvSpPr txBox="1">
            <a:spLocks noGrp="1"/>
          </p:cNvSpPr>
          <p:nvPr>
            <p:ph type="subTitle" idx="1"/>
          </p:nvPr>
        </p:nvSpPr>
        <p:spPr>
          <a:xfrm>
            <a:off x="1708175" y="2348290"/>
            <a:ext cx="5727600" cy="13716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rPr>
              <a:t>Trovare più informazioni possibili riguardo l’asset scelto e, essendo che l’asset è una macchina virtuale che viene eseguita in un ambiente Virtualizzato, si eviteranno fonti e tool che raccolgono informazioni riguardo persone afferenti all’organizzazione dell’asset, indirizzi e-mail, analisi di record DNS, informazioni di </a:t>
            </a:r>
            <a:r>
              <a:rPr lang="it-IT" dirty="0" err="1">
                <a:solidFill>
                  <a:schemeClr val="bg2"/>
                </a:solidFill>
              </a:rPr>
              <a:t>routing</a:t>
            </a:r>
            <a:r>
              <a:rPr lang="it-IT" dirty="0">
                <a:solidFill>
                  <a:schemeClr val="bg2"/>
                </a:solidFill>
              </a:rPr>
              <a:t> e così via. L’unica tecnica che ha senso utilizzare è OSINT. </a:t>
            </a:r>
            <a:endParaRPr lang="en-US"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1708200" y="1558555"/>
            <a:ext cx="5727600" cy="1901700"/>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1708175" y="1776655"/>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Target Discovery</a:t>
            </a:r>
            <a:endParaRPr sz="3200" dirty="0"/>
          </a:p>
        </p:txBody>
      </p:sp>
      <p:sp>
        <p:nvSpPr>
          <p:cNvPr id="1345" name="Google Shape;1345;p36"/>
          <p:cNvSpPr txBox="1">
            <a:spLocks noGrp="1"/>
          </p:cNvSpPr>
          <p:nvPr>
            <p:ph type="subTitle" idx="1"/>
          </p:nvPr>
        </p:nvSpPr>
        <p:spPr>
          <a:xfrm>
            <a:off x="1708175" y="2618454"/>
            <a:ext cx="5727600" cy="841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bg2"/>
                </a:solidFill>
              </a:rPr>
              <a:t>In questa fase si avvieranno entrambe le macchine e si procederà con la scansione della rete </a:t>
            </a:r>
            <a:r>
              <a:rPr lang="it-IT" dirty="0" err="1">
                <a:solidFill>
                  <a:schemeClr val="bg2"/>
                </a:solidFill>
              </a:rPr>
              <a:t>Gaara</a:t>
            </a:r>
            <a:r>
              <a:rPr lang="it-IT" dirty="0">
                <a:solidFill>
                  <a:schemeClr val="bg2"/>
                </a:solidFill>
              </a:rPr>
              <a:t>, con lo scopo di trovare tutte le macchine attive all’interno della stessa.</a:t>
            </a:r>
            <a:endParaRPr lang="en-US" dirty="0">
              <a:solidFill>
                <a:schemeClr val="bg2"/>
              </a:solidFill>
            </a:endParaRPr>
          </a:p>
        </p:txBody>
      </p:sp>
    </p:spTree>
    <p:extLst>
      <p:ext uri="{BB962C8B-B14F-4D97-AF65-F5344CB8AC3E}">
        <p14:creationId xmlns:p14="http://schemas.microsoft.com/office/powerpoint/2010/main" val="1828433322"/>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5475</TotalTime>
  <Words>1262</Words>
  <Application>Microsoft Office PowerPoint</Application>
  <PresentationFormat>Presentazione su schermo (16:9)</PresentationFormat>
  <Paragraphs>219</Paragraphs>
  <Slides>51</Slides>
  <Notes>51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51</vt:i4>
      </vt:variant>
    </vt:vector>
  </HeadingPairs>
  <TitlesOfParts>
    <vt:vector size="56" baseType="lpstr">
      <vt:lpstr>Zen Dots</vt:lpstr>
      <vt:lpstr>Anaheim</vt:lpstr>
      <vt:lpstr>Arial</vt:lpstr>
      <vt:lpstr>Wingdings</vt:lpstr>
      <vt:lpstr> Computer Science Degree for College by Slidesgo</vt:lpstr>
      <vt:lpstr> Gaara Penetration Testing &amp; Ethical Hacking 2023/2024</vt:lpstr>
      <vt:lpstr>Introduzione</vt:lpstr>
      <vt:lpstr>INTRODUZIONE</vt:lpstr>
      <vt:lpstr>Strumenti utilizzati</vt:lpstr>
      <vt:lpstr>Infrastuttura di rete</vt:lpstr>
      <vt:lpstr>Pre-Exploitation</vt:lpstr>
      <vt:lpstr>Target Scoping</vt:lpstr>
      <vt:lpstr>Information Gatering</vt:lpstr>
      <vt:lpstr>Target Discovery</vt:lpstr>
      <vt:lpstr>Target Discovery</vt:lpstr>
      <vt:lpstr>Target Discovery</vt:lpstr>
      <vt:lpstr>Target Discovery</vt:lpstr>
      <vt:lpstr>Target Discovery</vt:lpstr>
      <vt:lpstr>Target Discovery</vt:lpstr>
      <vt:lpstr>Target Discovery</vt:lpstr>
      <vt:lpstr>Target Discovery</vt:lpstr>
      <vt:lpstr>Target Discovery</vt:lpstr>
      <vt:lpstr>Target Discovery</vt:lpstr>
      <vt:lpstr>Target Discovery</vt:lpstr>
      <vt:lpstr>Target Enumeration</vt:lpstr>
      <vt:lpstr>Target Enumeration</vt:lpstr>
      <vt:lpstr>Target Enumeration</vt:lpstr>
      <vt:lpstr>Target Enumeration</vt:lpstr>
      <vt:lpstr>Target Enumeration</vt:lpstr>
      <vt:lpstr>Target Enumeration</vt:lpstr>
      <vt:lpstr>Target Enumeration</vt:lpstr>
      <vt:lpstr>Target Discovery</vt:lpstr>
      <vt:lpstr>Vulnerability Mapping</vt:lpstr>
      <vt:lpstr>Vulnerability Mapping</vt:lpstr>
      <vt:lpstr>Vulnerability Mapping</vt:lpstr>
      <vt:lpstr>Vulnerability Mapping</vt:lpstr>
      <vt:lpstr>Exploitation</vt:lpstr>
      <vt:lpstr>Exploitation</vt:lpstr>
      <vt:lpstr>Strategie Manuali</vt:lpstr>
      <vt:lpstr>Strategie Manuali</vt:lpstr>
      <vt:lpstr>Strategie Manuali</vt:lpstr>
      <vt:lpstr>Strategie Manuali</vt:lpstr>
      <vt:lpstr>Post-Exploitation</vt:lpstr>
      <vt:lpstr>Privilege Escalation</vt:lpstr>
      <vt:lpstr>Privilege Escalation</vt:lpstr>
      <vt:lpstr>Privilege Escalation</vt:lpstr>
      <vt:lpstr>Privilege Escalation</vt:lpstr>
      <vt:lpstr>Maintaining Access</vt:lpstr>
      <vt:lpstr>Maintaining Access</vt:lpstr>
      <vt:lpstr>Maintaining Access</vt:lpstr>
      <vt:lpstr>Maintaining Access</vt:lpstr>
      <vt:lpstr>Maintaining Access</vt:lpstr>
      <vt:lpstr>Maintaining Access</vt:lpstr>
      <vt:lpstr>Maintaining Access</vt:lpstr>
      <vt:lpstr>Maintaining Access</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Alessandro</dc:creator>
  <cp:lastModifiedBy>ALESSANDRO AQUINO</cp:lastModifiedBy>
  <cp:revision>11</cp:revision>
  <dcterms:modified xsi:type="dcterms:W3CDTF">2024-07-16T10:27:56Z</dcterms:modified>
</cp:coreProperties>
</file>